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7" r:id="rId2"/>
    <p:sldId id="323" r:id="rId3"/>
    <p:sldId id="324" r:id="rId4"/>
    <p:sldId id="327" r:id="rId5"/>
    <p:sldId id="358" r:id="rId6"/>
    <p:sldId id="359" r:id="rId7"/>
    <p:sldId id="357" r:id="rId8"/>
    <p:sldId id="328" r:id="rId9"/>
    <p:sldId id="329" r:id="rId10"/>
    <p:sldId id="330" r:id="rId11"/>
    <p:sldId id="331" r:id="rId12"/>
    <p:sldId id="263" r:id="rId13"/>
    <p:sldId id="264" r:id="rId14"/>
    <p:sldId id="265" r:id="rId15"/>
    <p:sldId id="348" r:id="rId16"/>
    <p:sldId id="266" r:id="rId17"/>
    <p:sldId id="287" r:id="rId18"/>
    <p:sldId id="298" r:id="rId19"/>
    <p:sldId id="299" r:id="rId20"/>
    <p:sldId id="355" r:id="rId21"/>
    <p:sldId id="300" r:id="rId22"/>
    <p:sldId id="295" r:id="rId23"/>
    <p:sldId id="296" r:id="rId24"/>
    <p:sldId id="302" r:id="rId25"/>
    <p:sldId id="303" r:id="rId26"/>
    <p:sldId id="304" r:id="rId27"/>
    <p:sldId id="301" r:id="rId28"/>
    <p:sldId id="305" r:id="rId29"/>
    <p:sldId id="310" r:id="rId30"/>
    <p:sldId id="311" r:id="rId31"/>
    <p:sldId id="312" r:id="rId32"/>
    <p:sldId id="313" r:id="rId33"/>
    <p:sldId id="322" r:id="rId34"/>
    <p:sldId id="315" r:id="rId35"/>
    <p:sldId id="316" r:id="rId36"/>
    <p:sldId id="317" r:id="rId37"/>
    <p:sldId id="318" r:id="rId38"/>
    <p:sldId id="362" r:id="rId39"/>
    <p:sldId id="363" r:id="rId40"/>
    <p:sldId id="364" r:id="rId41"/>
    <p:sldId id="361" r:id="rId42"/>
    <p:sldId id="321" r:id="rId43"/>
    <p:sldId id="290" r:id="rId44"/>
    <p:sldId id="291" r:id="rId45"/>
    <p:sldId id="349" r:id="rId46"/>
    <p:sldId id="350" r:id="rId47"/>
    <p:sldId id="351" r:id="rId48"/>
    <p:sldId id="360" r:id="rId49"/>
    <p:sldId id="332" r:id="rId50"/>
    <p:sldId id="335" r:id="rId51"/>
    <p:sldId id="336" r:id="rId52"/>
    <p:sldId id="337" r:id="rId53"/>
    <p:sldId id="338" r:id="rId54"/>
    <p:sldId id="339" r:id="rId55"/>
    <p:sldId id="340" r:id="rId56"/>
    <p:sldId id="341" r:id="rId57"/>
    <p:sldId id="342" r:id="rId58"/>
    <p:sldId id="344" r:id="rId59"/>
    <p:sldId id="345" r:id="rId60"/>
    <p:sldId id="346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343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184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/C:\Users\Cory\Documents\17%20MedRen\Demo%20Feature%20Value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/C:\Users\Cory\Desktop\07_Classification_Results_and_Experiments\Safe%20Features%20Only\MedRen18_Combined_ExperimentResults_SafeFeature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/C:\Users\Cory\Desktop\07_Classification_Results_and_Experiments\Safe%20Features%20Only\MedRen18_Combined_ExperimentResults_SafeFeature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CA"/>
              <a:t>Pitch Class</a:t>
            </a:r>
            <a:r>
              <a:rPr lang="en-CA" baseline="0"/>
              <a:t> Histogram</a:t>
            </a:r>
            <a:endParaRPr lang="en-CA"/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val>
            <c:numRef>
              <c:f>'Demo Feature Values'!$DZ$4:$EK$4</c:f>
              <c:numCache>
                <c:formatCode>General</c:formatCode>
                <c:ptCount val="12"/>
                <c:pt idx="0">
                  <c:v>0.42309999999999998</c:v>
                </c:pt>
                <c:pt idx="1">
                  <c:v>0</c:v>
                </c:pt>
                <c:pt idx="2">
                  <c:v>0</c:v>
                </c:pt>
                <c:pt idx="3">
                  <c:v>7.6920000000000002E-2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0.1154</c:v>
                </c:pt>
                <c:pt idx="9">
                  <c:v>0</c:v>
                </c:pt>
                <c:pt idx="10">
                  <c:v>0.3846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F2-412B-BBED-2FE54C15B8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1757440"/>
        <c:axId val="141776768"/>
      </c:barChart>
      <c:catAx>
        <c:axId val="14175744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CA"/>
                  <a:t>Pitch Class Index</a:t>
                </a:r>
              </a:p>
            </c:rich>
          </c:tx>
          <c:overlay val="0"/>
        </c:title>
        <c:majorTickMark val="out"/>
        <c:minorTickMark val="none"/>
        <c:tickLblPos val="nextTo"/>
        <c:crossAx val="141776768"/>
        <c:crosses val="autoZero"/>
        <c:auto val="1"/>
        <c:lblAlgn val="ctr"/>
        <c:lblOffset val="100"/>
        <c:noMultiLvlLbl val="0"/>
      </c:catAx>
      <c:valAx>
        <c:axId val="141776768"/>
        <c:scaling>
          <c:orientation val="minMax"/>
          <c:max val="0.5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Fraction</a:t>
                </a:r>
                <a:r>
                  <a:rPr lang="en-US" baseline="0"/>
                  <a:t> of Notes</a:t>
                </a:r>
                <a:endParaRPr lang="en-US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41757440"/>
        <c:crosses val="autoZero"/>
        <c:crossBetween val="between"/>
        <c:majorUnit val="0.1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9349760"/>
        <c:axId val="199351680"/>
      </c:barChart>
      <c:catAx>
        <c:axId val="1993497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CA"/>
                  <a:t>GenreGroup</a:t>
                </a:r>
              </a:p>
            </c:rich>
          </c:tx>
          <c:overlay val="0"/>
        </c:title>
        <c:majorTickMark val="out"/>
        <c:minorTickMark val="none"/>
        <c:tickLblPos val="nextTo"/>
        <c:crossAx val="199351680"/>
        <c:crosses val="autoZero"/>
        <c:auto val="1"/>
        <c:lblAlgn val="ctr"/>
        <c:lblOffset val="100"/>
        <c:noMultiLvlLbl val="0"/>
      </c:catAx>
      <c:valAx>
        <c:axId val="199351680"/>
        <c:scaling>
          <c:orientation val="minMax"/>
          <c:max val="10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Classification Accuracy (%)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9934976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MedRen18_Combined_ExperimentRes!$B$804</c:f>
              <c:strCache>
                <c:ptCount val="1"/>
                <c:pt idx="0">
                  <c:v>Classification Accuracy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MedRen18_Combined_ExperimentRes!$A$805:$A$808</c:f>
              <c:strCache>
                <c:ptCount val="4"/>
                <c:pt idx="0">
                  <c:v>FrVi_Mad_Mot</c:v>
                </c:pt>
                <c:pt idx="1">
                  <c:v>FrVi_Mad</c:v>
                </c:pt>
                <c:pt idx="2">
                  <c:v>FrVi_Mot</c:v>
                </c:pt>
                <c:pt idx="3">
                  <c:v>Mad_Mot</c:v>
                </c:pt>
              </c:strCache>
            </c:strRef>
          </c:cat>
          <c:val>
            <c:numRef>
              <c:f>MedRen18_Combined_ExperimentRes!$B$805:$B$808</c:f>
              <c:numCache>
                <c:formatCode>General</c:formatCode>
                <c:ptCount val="4"/>
                <c:pt idx="0">
                  <c:v>68.416666666666657</c:v>
                </c:pt>
                <c:pt idx="1">
                  <c:v>64.55</c:v>
                </c:pt>
                <c:pt idx="2">
                  <c:v>84.791666666666586</c:v>
                </c:pt>
                <c:pt idx="3">
                  <c:v>99.083333333333314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A1-4516-91DF-95EFED3F79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9613824"/>
        <c:axId val="199362048"/>
      </c:barChart>
      <c:catAx>
        <c:axId val="19961382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CA"/>
                  <a:t>GenreGroup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crossAx val="199362048"/>
        <c:crosses val="autoZero"/>
        <c:auto val="1"/>
        <c:lblAlgn val="ctr"/>
        <c:lblOffset val="100"/>
        <c:noMultiLvlLbl val="0"/>
      </c:catAx>
      <c:valAx>
        <c:axId val="199362048"/>
        <c:scaling>
          <c:orientation val="minMax"/>
          <c:max val="10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Classification Accuracy (%)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99613824"/>
        <c:crosses val="autoZero"/>
        <c:crossBetween val="between"/>
      </c:valAx>
    </c:plotArea>
    <c:plotVisOnly val="1"/>
    <c:dispBlanksAs val="gap"/>
    <c:showDLblsOverMax val="0"/>
  </c:chart>
  <c:spPr>
    <a:ln>
      <a:solidFill>
        <a:schemeClr val="tx1"/>
      </a:solidFill>
    </a:ln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2C32F4-F3C3-4CF1-AF69-056A45634D14}" type="datetimeFigureOut">
              <a:rPr lang="en-CA" smtClean="0"/>
              <a:t>2018-12-01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22B4A3-E468-4D8B-A5E5-8680525DE97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1123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FC033-605F-44B2-B126-2CFBB399A330}" type="slidenum">
              <a:rPr lang="en-CA" smtClean="0"/>
              <a:t>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1574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8DEAC8-C782-4AF1-80BC-CD865B950EED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729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Stress</a:t>
            </a:r>
            <a:r>
              <a:rPr lang="en-CA" baseline="0" dirty="0"/>
              <a:t> that very useful statistical information (i.e. other features) can be calculated from histograms, especially their peaks.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8DEAC8-C782-4AF1-80BC-CD865B950EED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363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Stress</a:t>
            </a:r>
            <a:r>
              <a:rPr lang="en-CA" baseline="0" dirty="0"/>
              <a:t> that very useful statistical information (i.e. other features) can be calculated from histograms, especially their peaks.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8DEAC8-C782-4AF1-80BC-CD865B950EED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712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8DEAC8-C782-4AF1-80BC-CD865B950EE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739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8DEAC8-C782-4AF1-80BC-CD865B950EE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141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8F035-C45F-4B37-9854-F9E8F85B8192}" type="datetime1">
              <a:rPr lang="en-CA" smtClean="0"/>
              <a:t>2018-12-01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C9E8C-2D03-4FAC-BF98-43093B1B2A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9592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71863-FEC6-421B-82B9-E32C0330B7A4}" type="datetime1">
              <a:rPr lang="en-CA" smtClean="0"/>
              <a:t>2018-12-01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C9E8C-2D03-4FAC-BF98-43093B1B2A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0428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2203A-5471-469A-9014-256255B00B5B}" type="datetime1">
              <a:rPr lang="en-CA" smtClean="0"/>
              <a:t>2018-12-01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C9E8C-2D03-4FAC-BF98-43093B1B2A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7175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C3F4-9ADA-469C-9DB0-92F16F773B61}" type="datetime1">
              <a:rPr lang="en-CA" smtClean="0"/>
              <a:t>2018-12-01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C9E8C-2D03-4FAC-BF98-43093B1B2A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3445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24506-9E09-49EB-91E9-6DFE92B9905E}" type="datetime1">
              <a:rPr lang="en-CA" smtClean="0"/>
              <a:t>2018-12-01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C9E8C-2D03-4FAC-BF98-43093B1B2A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0726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512FE-666D-4399-9FD5-10D008E57D05}" type="datetime1">
              <a:rPr lang="en-CA" smtClean="0"/>
              <a:t>2018-12-01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C9E8C-2D03-4FAC-BF98-43093B1B2A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5560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1CB84-FC0F-45B4-B645-0F9D8414DA59}" type="datetime1">
              <a:rPr lang="en-CA" smtClean="0"/>
              <a:t>2018-12-01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C9E8C-2D03-4FAC-BF98-43093B1B2A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0260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7DC3E-617E-4689-8853-D7496E64DDEE}" type="datetime1">
              <a:rPr lang="en-CA" smtClean="0"/>
              <a:t>2018-12-01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C9E8C-2D03-4FAC-BF98-43093B1B2A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6265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FF543-53AF-46FD-9FE5-BFEB7A3A9DF4}" type="datetime1">
              <a:rPr lang="en-CA" smtClean="0"/>
              <a:t>2018-12-01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C9E8C-2D03-4FAC-BF98-43093B1B2A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3117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33B48-0D0F-403A-B31F-769D6322F4F2}" type="datetime1">
              <a:rPr lang="en-CA" smtClean="0"/>
              <a:t>2018-12-01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C9E8C-2D03-4FAC-BF98-43093B1B2A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203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FA35A-8991-4CF9-8763-4F57CC586B52}" type="datetime1">
              <a:rPr lang="en-CA" smtClean="0"/>
              <a:t>2018-12-01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C9E8C-2D03-4FAC-BF98-43093B1B2A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9864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A9CD6-CC88-4BD3-9528-1882C58E1953}" type="datetime1">
              <a:rPr lang="en-CA" smtClean="0"/>
              <a:t>2018-12-01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FC9E8C-2D03-4FAC-BF98-43093B1B2A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1692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jmir.sourceforge.net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5115" y="1785848"/>
            <a:ext cx="6412374" cy="899479"/>
          </a:xfrm>
        </p:spPr>
        <p:txBody>
          <a:bodyPr>
            <a:normAutofit fontScale="70000" lnSpcReduction="20000"/>
          </a:bodyPr>
          <a:lstStyle/>
          <a:p>
            <a:endParaRPr lang="en-US" dirty="0">
              <a:latin typeface="Book Antiqua" panose="02040602050305030304" pitchFamily="18" charset="0"/>
            </a:endParaRPr>
          </a:p>
          <a:p>
            <a:r>
              <a:rPr lang="en-US" sz="5800" dirty="0">
                <a:latin typeface="Book Antiqua" panose="02040602050305030304" pitchFamily="18" charset="0"/>
              </a:rPr>
              <a:t>Julie E. </a:t>
            </a:r>
            <a:r>
              <a:rPr lang="en-US" sz="5100" dirty="0">
                <a:latin typeface="Book Antiqua" panose="02040602050305030304" pitchFamily="18" charset="0"/>
              </a:rPr>
              <a:t>Cumming</a:t>
            </a:r>
            <a:r>
              <a:rPr lang="en-US" sz="5800" dirty="0">
                <a:latin typeface="Book Antiqua" panose="02040602050305030304" pitchFamily="18" charset="0"/>
              </a:rPr>
              <a:t> </a:t>
            </a:r>
          </a:p>
          <a:p>
            <a:endParaRPr lang="en-US" sz="3600" dirty="0">
              <a:latin typeface="Book Antiqua" panose="02040602050305030304" pitchFamily="18" charset="0"/>
            </a:endParaRPr>
          </a:p>
          <a:p>
            <a:endParaRPr lang="en-CA" dirty="0">
              <a:latin typeface="Book Antiqua" panose="0204060205030503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05115" y="239393"/>
            <a:ext cx="1170614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4400" dirty="0">
                <a:latin typeface="Book Antiqua" panose="0204060205030503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Revisiting the Origins of the Italian Madrigal:</a:t>
            </a:r>
          </a:p>
          <a:p>
            <a:pPr algn="ctr"/>
            <a:r>
              <a:rPr lang="en-CA" sz="4400" dirty="0">
                <a:latin typeface="Book Antiqua" panose="0204060205030503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With Machine Learning</a:t>
            </a:r>
            <a:endParaRPr lang="en-CA" sz="4400" dirty="0">
              <a:latin typeface="Book Antiqua" panose="02040602050305030304" pitchFamily="18" charset="0"/>
            </a:endParaRPr>
          </a:p>
        </p:txBody>
      </p:sp>
      <p:pic>
        <p:nvPicPr>
          <p:cNvPr id="5" name="Picture 1" descr="Schulich_C_Bi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99761" y="2788135"/>
            <a:ext cx="4572000" cy="701814"/>
          </a:xfrm>
          <a:prstGeom prst="rect">
            <a:avLst/>
          </a:prstGeom>
          <a:noFill/>
        </p:spPr>
      </p:pic>
      <p:pic>
        <p:nvPicPr>
          <p:cNvPr id="6" name="Picture 5" descr="SSHRC-CRSH_FIP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99861" y="6115465"/>
            <a:ext cx="7543800" cy="31536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7EF7B-3932-4C75-B6EE-53B93882707D}" type="slidenum">
              <a:rPr lang="en-CA" smtClean="0">
                <a:solidFill>
                  <a:schemeClr val="tx1"/>
                </a:solidFill>
              </a:rPr>
              <a:t>1</a:t>
            </a:fld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6770" y="3819646"/>
            <a:ext cx="117309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/>
              <a:t>SIMSSA Workshop XVII: </a:t>
            </a:r>
          </a:p>
          <a:p>
            <a:pPr algn="ctr"/>
            <a:r>
              <a:rPr lang="en-CA" sz="3200" dirty="0"/>
              <a:t>Infrastructure for Music Discovery</a:t>
            </a:r>
          </a:p>
          <a:p>
            <a:pPr algn="ctr"/>
            <a:r>
              <a:rPr lang="en-CA" sz="3200" dirty="0"/>
              <a:t>Montreal, QC, December 1, 2018</a:t>
            </a:r>
          </a:p>
        </p:txBody>
      </p:sp>
      <p:pic>
        <p:nvPicPr>
          <p:cNvPr id="9" name="Picture 22" descr="Marianopolis Logo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20063" y="2930064"/>
            <a:ext cx="2241550" cy="4175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069341" y="1972688"/>
            <a:ext cx="2890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ook Antiqua" panose="02040602050305030304" pitchFamily="18" charset="0"/>
              </a:rPr>
              <a:t>Cory McKay</a:t>
            </a:r>
          </a:p>
        </p:txBody>
      </p:sp>
    </p:spTree>
    <p:extLst>
      <p:ext uri="{BB962C8B-B14F-4D97-AF65-F5344CB8AC3E}">
        <p14:creationId xmlns:p14="http://schemas.microsoft.com/office/powerpoint/2010/main" val="1550268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44" y="109961"/>
            <a:ext cx="10161054" cy="60009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41004"/>
            <a:ext cx="10515600" cy="1093806"/>
          </a:xfrm>
        </p:spPr>
        <p:txBody>
          <a:bodyPr>
            <a:normAutofit/>
          </a:bodyPr>
          <a:lstStyle/>
          <a:p>
            <a:r>
              <a:rPr lang="en-CA" sz="3600" dirty="0" err="1"/>
              <a:t>Carpentras</a:t>
            </a:r>
            <a:r>
              <a:rPr lang="en-CA" sz="3600" dirty="0"/>
              <a:t>, </a:t>
            </a:r>
            <a:r>
              <a:rPr lang="en-CA" sz="3600" i="1" dirty="0"/>
              <a:t>Miserere </a:t>
            </a:r>
            <a:r>
              <a:rPr lang="en-CA" sz="3600" i="1" dirty="0" err="1"/>
              <a:t>mei</a:t>
            </a:r>
            <a:r>
              <a:rPr lang="en-CA" sz="3600" i="1" dirty="0"/>
              <a:t> </a:t>
            </a:r>
            <a:r>
              <a:rPr lang="en-CA" sz="3600" i="1" dirty="0" err="1"/>
              <a:t>deus</a:t>
            </a:r>
            <a:r>
              <a:rPr lang="en-CA" sz="3600" dirty="0"/>
              <a:t>, F 164,  n. 78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C9E8C-2D03-4FAC-BF98-43093B1B2A2F}" type="slidenum">
              <a:rPr lang="en-CA" smtClean="0"/>
              <a:t>10</a:t>
            </a:fld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964620" y="105970"/>
            <a:ext cx="4362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0070C0"/>
                </a:solidFill>
              </a:rPr>
              <a:t>Imitation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84248" y="3053647"/>
            <a:ext cx="6753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0070C0"/>
                </a:solidFill>
              </a:rPr>
              <a:t>Cadence, 4 vv.                        Imitation, 3 vv. </a:t>
            </a:r>
          </a:p>
        </p:txBody>
      </p:sp>
    </p:spTree>
    <p:extLst>
      <p:ext uri="{BB962C8B-B14F-4D97-AF65-F5344CB8AC3E}">
        <p14:creationId xmlns:p14="http://schemas.microsoft.com/office/powerpoint/2010/main" val="799830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can we test this hypothesis?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Compare the music of different genres </a:t>
            </a:r>
          </a:p>
          <a:p>
            <a:pPr lvl="1"/>
            <a:r>
              <a:rPr lang="en-CA" sz="2800" dirty="0"/>
              <a:t>as understood during the period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C9E8C-2D03-4FAC-BF98-43093B1B2A2F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472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734" y="365125"/>
            <a:ext cx="11285316" cy="1439201"/>
          </a:xfrm>
        </p:spPr>
        <p:txBody>
          <a:bodyPr>
            <a:normAutofit fontScale="90000"/>
          </a:bodyPr>
          <a:lstStyle/>
          <a:p>
            <a:r>
              <a:rPr lang="en-CA" sz="4000" dirty="0">
                <a:solidFill>
                  <a:srgbClr val="FF0000"/>
                </a:solidFill>
              </a:rPr>
              <a:t>Florence 164 (set of 4 partbooks); all for 4 voices</a:t>
            </a:r>
            <a:br>
              <a:rPr lang="en-CA" sz="4000" dirty="0">
                <a:solidFill>
                  <a:srgbClr val="FF0000"/>
                </a:solidFill>
              </a:rPr>
            </a:br>
            <a:r>
              <a:rPr lang="en-CA" sz="4000" dirty="0"/>
              <a:t>Physical organization reveals genre distinctions between madrigals and other genres</a:t>
            </a:r>
            <a:endParaRPr lang="en-CA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751" y="2106592"/>
            <a:ext cx="11476299" cy="438101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619246" y="1988561"/>
            <a:ext cx="11244803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Section divisions are shown by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CA" sz="2800" dirty="0"/>
              <a:t>gathering structure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CA" sz="2800" dirty="0"/>
              <a:t>blank pages between sections in partbooks</a:t>
            </a:r>
          </a:p>
          <a:p>
            <a:pPr lvl="1"/>
            <a:endParaRPr lang="en-CA" sz="2800" dirty="0"/>
          </a:p>
          <a:p>
            <a:r>
              <a:rPr lang="en-CA" sz="2800" dirty="0"/>
              <a:t>Part 1: 27 </a:t>
            </a:r>
            <a:r>
              <a:rPr lang="en-CA" sz="2800" dirty="0">
                <a:solidFill>
                  <a:srgbClr val="FF0000"/>
                </a:solidFill>
              </a:rPr>
              <a:t>Madrigals </a:t>
            </a:r>
            <a:r>
              <a:rPr lang="en-CA" sz="2800" dirty="0"/>
              <a:t>	</a:t>
            </a:r>
          </a:p>
          <a:p>
            <a:r>
              <a:rPr lang="en-CA" sz="2800" dirty="0"/>
              <a:t>Part 2: 19 </a:t>
            </a:r>
            <a:r>
              <a:rPr lang="en-CA" sz="2800" dirty="0" err="1">
                <a:solidFill>
                  <a:srgbClr val="FF0000"/>
                </a:solidFill>
              </a:rPr>
              <a:t>Villotte</a:t>
            </a:r>
            <a:r>
              <a:rPr lang="en-CA" sz="2800" dirty="0">
                <a:solidFill>
                  <a:srgbClr val="FF0000"/>
                </a:solidFill>
              </a:rPr>
              <a:t> </a:t>
            </a:r>
            <a:r>
              <a:rPr lang="en-CA" sz="2800" dirty="0"/>
              <a:t>and </a:t>
            </a:r>
            <a:r>
              <a:rPr lang="en-CA" sz="2800" dirty="0" err="1">
                <a:solidFill>
                  <a:srgbClr val="FF0000"/>
                </a:solidFill>
              </a:rPr>
              <a:t>Frottole</a:t>
            </a:r>
            <a:r>
              <a:rPr lang="en-CA" sz="2800" dirty="0">
                <a:solidFill>
                  <a:srgbClr val="FF0000"/>
                </a:solidFill>
              </a:rPr>
              <a:t> </a:t>
            </a:r>
          </a:p>
          <a:p>
            <a:r>
              <a:rPr lang="en-CA" sz="2800" dirty="0"/>
              <a:t>Part 3: 24 Chansons (not today)</a:t>
            </a:r>
          </a:p>
          <a:p>
            <a:r>
              <a:rPr lang="en-CA" sz="2800" dirty="0"/>
              <a:t>Part 4: 12 </a:t>
            </a:r>
            <a:r>
              <a:rPr lang="en-CA" sz="2800" dirty="0">
                <a:solidFill>
                  <a:srgbClr val="FF0000"/>
                </a:solidFill>
              </a:rPr>
              <a:t>Motets</a:t>
            </a:r>
          </a:p>
          <a:p>
            <a:endParaRPr lang="en-CA" sz="800" dirty="0"/>
          </a:p>
          <a:p>
            <a:r>
              <a:rPr lang="en-CA" sz="2800" dirty="0"/>
              <a:t>No composer attributions; composer names are found in concordant sources</a:t>
            </a:r>
          </a:p>
          <a:p>
            <a:endParaRPr lang="en-CA" sz="2800" dirty="0"/>
          </a:p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7EF7B-3932-4C75-B6EE-53B93882707D}" type="slidenum">
              <a:rPr lang="en-CA" smtClean="0"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35737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527" y="365126"/>
            <a:ext cx="11007523" cy="630298"/>
          </a:xfrm>
        </p:spPr>
        <p:txBody>
          <a:bodyPr>
            <a:normAutofit fontScale="90000"/>
          </a:bodyPr>
          <a:lstStyle/>
          <a:p>
            <a:r>
              <a:rPr lang="en-CA" sz="4000" dirty="0"/>
              <a:t>Florence 164, Part 1: 27 Madrigals</a:t>
            </a:r>
            <a:br>
              <a:rPr lang="en-CA" sz="3200" dirty="0"/>
            </a:br>
            <a:endParaRPr lang="en-CA" sz="31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751" y="2106592"/>
            <a:ext cx="11476299" cy="438101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856527" y="1201484"/>
            <a:ext cx="1100752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sz="2800" dirty="0"/>
          </a:p>
          <a:p>
            <a:r>
              <a:rPr lang="en-CA" sz="2800" dirty="0"/>
              <a:t>Part 1A: Pisano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14 secure Pisano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800" dirty="0"/>
              <a:t>   5 probably Pisano</a:t>
            </a:r>
          </a:p>
          <a:p>
            <a:endParaRPr lang="en-CA" sz="2800" dirty="0"/>
          </a:p>
          <a:p>
            <a:r>
              <a:rPr lang="en-CA" sz="2800" dirty="0"/>
              <a:t>Part 1B: Sebastiano </a:t>
            </a:r>
            <a:r>
              <a:rPr lang="en-CA" sz="2800" dirty="0" err="1"/>
              <a:t>Festa</a:t>
            </a:r>
            <a:r>
              <a:rPr lang="en-CA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5 secure </a:t>
            </a:r>
            <a:r>
              <a:rPr lang="en-CA" sz="2800" dirty="0" err="1"/>
              <a:t>Festa</a:t>
            </a:r>
            <a:r>
              <a:rPr lang="en-CA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2 probably </a:t>
            </a:r>
            <a:r>
              <a:rPr lang="en-CA" sz="2800" dirty="0" err="1"/>
              <a:t>Festa</a:t>
            </a:r>
            <a:endParaRPr lang="en-CA" sz="2800" dirty="0"/>
          </a:p>
          <a:p>
            <a:endParaRPr lang="en-CA" sz="2800" dirty="0"/>
          </a:p>
          <a:p>
            <a:r>
              <a:rPr lang="en-CA" sz="2800" dirty="0"/>
              <a:t>Added to the end of the section slightly later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Anon. (maybe </a:t>
            </a:r>
            <a:r>
              <a:rPr lang="en-CA" sz="2800" dirty="0" err="1"/>
              <a:t>Festa</a:t>
            </a:r>
            <a:r>
              <a:rPr lang="en-CA" sz="2800" dirty="0"/>
              <a:t>)</a:t>
            </a:r>
          </a:p>
          <a:p>
            <a:r>
              <a:rPr lang="en-CA" sz="2800" dirty="0"/>
              <a:t> </a:t>
            </a:r>
          </a:p>
          <a:p>
            <a:endParaRPr lang="en-CA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7EF7B-3932-4C75-B6EE-53B93882707D}" type="slidenum">
              <a:rPr lang="en-CA" smtClean="0"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98229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751" y="365126"/>
            <a:ext cx="11476299" cy="630298"/>
          </a:xfrm>
        </p:spPr>
        <p:txBody>
          <a:bodyPr>
            <a:normAutofit fontScale="90000"/>
          </a:bodyPr>
          <a:lstStyle/>
          <a:p>
            <a:r>
              <a:rPr lang="en-CA" sz="4000" dirty="0"/>
              <a:t>Florence 164, Part 2: 19 pieces, 13 </a:t>
            </a:r>
            <a:r>
              <a:rPr lang="en-CA" sz="4000" b="1" dirty="0" err="1"/>
              <a:t>Villotte</a:t>
            </a:r>
            <a:r>
              <a:rPr lang="en-CA" sz="4000" b="1" dirty="0"/>
              <a:t>,</a:t>
            </a:r>
            <a:r>
              <a:rPr lang="en-CA" sz="4000" dirty="0"/>
              <a:t> 4 </a:t>
            </a:r>
            <a:r>
              <a:rPr lang="en-CA" sz="4000" dirty="0" err="1"/>
              <a:t>Frottole</a:t>
            </a:r>
            <a:endParaRPr lang="en-CA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751" y="2106592"/>
            <a:ext cx="11476299" cy="438101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87750" y="860032"/>
            <a:ext cx="1147629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sz="800" dirty="0"/>
          </a:p>
          <a:p>
            <a:r>
              <a:rPr lang="en-CA" sz="2800" dirty="0"/>
              <a:t>4 “Northern proto-</a:t>
            </a:r>
            <a:r>
              <a:rPr lang="en-CA" sz="2800" dirty="0" err="1"/>
              <a:t>villotte</a:t>
            </a:r>
            <a:r>
              <a:rPr lang="en-CA" sz="2800" dirty="0"/>
              <a:t>” (arrangements of Italian popular tunes by northern composers, from c. 1500)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800" dirty="0"/>
              <a:t>Isaac, Compere (</a:t>
            </a:r>
            <a:r>
              <a:rPr lang="en-CA" sz="2800" i="1" dirty="0" err="1"/>
              <a:t>Che</a:t>
            </a:r>
            <a:r>
              <a:rPr lang="en-CA" sz="2800" i="1" dirty="0"/>
              <a:t> fa la </a:t>
            </a:r>
            <a:r>
              <a:rPr lang="en-CA" sz="2800" i="1" dirty="0" err="1"/>
              <a:t>ramazina</a:t>
            </a:r>
            <a:r>
              <a:rPr lang="en-CA" sz="2800" dirty="0"/>
              <a:t>), </a:t>
            </a:r>
            <a:r>
              <a:rPr lang="en-CA" sz="2800" dirty="0" err="1"/>
              <a:t>Obrecht</a:t>
            </a:r>
            <a:r>
              <a:rPr lang="en-CA" sz="2800" dirty="0"/>
              <a:t>, </a:t>
            </a:r>
            <a:r>
              <a:rPr lang="en-CA" sz="2800" dirty="0" err="1"/>
              <a:t>Josquin</a:t>
            </a:r>
            <a:r>
              <a:rPr lang="en-CA" sz="2800" dirty="0"/>
              <a:t> (</a:t>
            </a:r>
            <a:r>
              <a:rPr lang="en-CA" sz="2800" i="1" dirty="0" err="1"/>
              <a:t>Scaramella</a:t>
            </a:r>
            <a:r>
              <a:rPr lang="en-CA" sz="2800" dirty="0"/>
              <a:t>)</a:t>
            </a:r>
          </a:p>
          <a:p>
            <a:r>
              <a:rPr lang="en-CA" sz="2800" dirty="0"/>
              <a:t>6 </a:t>
            </a:r>
            <a:r>
              <a:rPr lang="en-CA" sz="2800" dirty="0" err="1"/>
              <a:t>Villotte</a:t>
            </a:r>
            <a:r>
              <a:rPr lang="en-CA" sz="2800" dirty="0"/>
              <a:t> (northern Italian polyphonic arrangement of a popular song)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800" dirty="0"/>
              <a:t>3 </a:t>
            </a:r>
            <a:r>
              <a:rPr lang="en-CA" sz="2800" dirty="0" err="1"/>
              <a:t>Pesenti</a:t>
            </a:r>
            <a:r>
              <a:rPr lang="en-CA" sz="28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800" dirty="0"/>
              <a:t>2 F.P[</a:t>
            </a:r>
            <a:r>
              <a:rPr lang="en-CA" sz="2800" dirty="0" err="1"/>
              <a:t>atavino</a:t>
            </a:r>
            <a:r>
              <a:rPr lang="en-CA" sz="2800" dirty="0"/>
              <a:t>?]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800" dirty="0"/>
              <a:t>1 S. </a:t>
            </a:r>
            <a:r>
              <a:rPr lang="en-CA" sz="2800" dirty="0" err="1"/>
              <a:t>Festa</a:t>
            </a:r>
            <a:r>
              <a:rPr lang="en-CA" sz="2800" dirty="0"/>
              <a:t>, 1 Anon.</a:t>
            </a:r>
          </a:p>
          <a:p>
            <a:r>
              <a:rPr lang="en-CA" sz="2800" dirty="0"/>
              <a:t>3 anon. </a:t>
            </a:r>
            <a:r>
              <a:rPr lang="en-CA" sz="2800" dirty="0" err="1"/>
              <a:t>Zibaldoni</a:t>
            </a:r>
            <a:r>
              <a:rPr lang="en-CA" sz="2800" dirty="0"/>
              <a:t> (</a:t>
            </a:r>
            <a:r>
              <a:rPr lang="en-CA" sz="2800" dirty="0" err="1"/>
              <a:t>quodlibets</a:t>
            </a:r>
            <a:r>
              <a:rPr lang="en-CA" sz="2800" dirty="0"/>
              <a:t>; a subgenre of the </a:t>
            </a:r>
            <a:r>
              <a:rPr lang="en-CA" sz="2800" dirty="0" err="1"/>
              <a:t>villotta</a:t>
            </a:r>
            <a:r>
              <a:rPr lang="en-CA" sz="2800" dirty="0"/>
              <a:t>)</a:t>
            </a:r>
          </a:p>
          <a:p>
            <a:r>
              <a:rPr lang="en-CA" sz="2800" dirty="0"/>
              <a:t>--------------------------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800" dirty="0"/>
              <a:t>4 </a:t>
            </a:r>
            <a:r>
              <a:rPr lang="en-CA" sz="2800" dirty="0" err="1"/>
              <a:t>Frottole</a:t>
            </a:r>
            <a:r>
              <a:rPr lang="en-CA" sz="2800" dirty="0"/>
              <a:t> (2 </a:t>
            </a:r>
            <a:r>
              <a:rPr lang="en-CA" sz="2800" dirty="0" err="1"/>
              <a:t>Tromboncino</a:t>
            </a:r>
            <a:r>
              <a:rPr lang="en-CA" sz="2800" dirty="0"/>
              <a:t>; 2 Anon.)</a:t>
            </a:r>
          </a:p>
          <a:p>
            <a:endParaRPr lang="en-CA" sz="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800" dirty="0"/>
              <a:t>1 Unclassified (anon.) (</a:t>
            </a:r>
            <a:r>
              <a:rPr lang="en-CA" sz="2800" i="1" dirty="0"/>
              <a:t>a </a:t>
            </a:r>
            <a:r>
              <a:rPr lang="en-CA" sz="2800" i="1" dirty="0" err="1"/>
              <a:t>voci</a:t>
            </a:r>
            <a:r>
              <a:rPr lang="en-CA" sz="2800" i="1" dirty="0"/>
              <a:t> </a:t>
            </a:r>
            <a:r>
              <a:rPr lang="en-CA" sz="2800" i="1" dirty="0" err="1"/>
              <a:t>pari</a:t>
            </a:r>
            <a:r>
              <a:rPr lang="en-CA" sz="2800" dirty="0"/>
              <a:t>; imitative; literary text)</a:t>
            </a:r>
          </a:p>
          <a:p>
            <a:r>
              <a:rPr lang="en-CA" sz="2800" dirty="0"/>
              <a:t> 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7EF7B-3932-4C75-B6EE-53B93882707D}" type="slidenum">
              <a:rPr lang="en-CA" smtClean="0"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26331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600" dirty="0" err="1"/>
              <a:t>Pesenti</a:t>
            </a:r>
            <a:r>
              <a:rPr lang="en-CA" sz="3600" dirty="0"/>
              <a:t>, </a:t>
            </a:r>
            <a:r>
              <a:rPr lang="en-CA" sz="3600" dirty="0" err="1"/>
              <a:t>Villotta</a:t>
            </a:r>
            <a:r>
              <a:rPr lang="en-CA" sz="3600" dirty="0"/>
              <a:t>, </a:t>
            </a:r>
            <a:r>
              <a:rPr lang="en-CA" sz="3600" i="1" dirty="0" err="1"/>
              <a:t>Quando</a:t>
            </a:r>
            <a:r>
              <a:rPr lang="en-CA" sz="3600" i="1" dirty="0"/>
              <a:t> lo </a:t>
            </a:r>
            <a:r>
              <a:rPr lang="en-CA" sz="3600" i="1" dirty="0" err="1"/>
              <a:t>pomo</a:t>
            </a:r>
            <a:r>
              <a:rPr lang="en-CA" sz="3600" i="1" dirty="0"/>
              <a:t> </a:t>
            </a:r>
            <a:r>
              <a:rPr lang="en-CA" sz="3600" dirty="0"/>
              <a:t>(quotes “O </a:t>
            </a:r>
            <a:r>
              <a:rPr lang="en-CA" sz="3600" dirty="0" err="1"/>
              <a:t>traditora</a:t>
            </a:r>
            <a:r>
              <a:rPr lang="en-CA" sz="3600" dirty="0"/>
              <a:t>”); Florence 164, no. 32</a:t>
            </a:r>
            <a:br>
              <a:rPr lang="en-CA" sz="3600" dirty="0"/>
            </a:br>
            <a:r>
              <a:rPr lang="en-CA" sz="2400" dirty="0"/>
              <a:t>Imitation and homorhythm; repeated notes; cites popular song in Tenor</a:t>
            </a:r>
            <a:br>
              <a:rPr lang="en-CA" sz="3600" dirty="0"/>
            </a:br>
            <a:endParaRPr lang="en-CA" sz="3600" i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063"/>
          <a:stretch/>
        </p:blipFill>
        <p:spPr>
          <a:xfrm>
            <a:off x="-140323" y="1610603"/>
            <a:ext cx="6353760" cy="27751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6539"/>
          <a:stretch/>
        </p:blipFill>
        <p:spPr>
          <a:xfrm>
            <a:off x="6116058" y="1443225"/>
            <a:ext cx="6322055" cy="28891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469" y="4084920"/>
            <a:ext cx="5876699" cy="26365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01797" y="4618298"/>
            <a:ext cx="49505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Petrucci </a:t>
            </a:r>
            <a:r>
              <a:rPr lang="en-CA" sz="2400" dirty="0" err="1"/>
              <a:t>Frottole</a:t>
            </a:r>
            <a:r>
              <a:rPr lang="en-CA" sz="2400" dirty="0"/>
              <a:t> XI (1514)</a:t>
            </a:r>
          </a:p>
          <a:p>
            <a:r>
              <a:rPr lang="en-CA" sz="2400" dirty="0"/>
              <a:t>Antico </a:t>
            </a:r>
            <a:r>
              <a:rPr lang="en-CA" sz="2400" dirty="0" err="1"/>
              <a:t>Frottole</a:t>
            </a:r>
            <a:r>
              <a:rPr lang="en-CA" sz="2400" dirty="0"/>
              <a:t> II (1516 or 1520) </a:t>
            </a:r>
          </a:p>
          <a:p>
            <a:r>
              <a:rPr lang="en-CA" sz="2400" dirty="0"/>
              <a:t>Florence 230, 337, and 2440</a:t>
            </a:r>
          </a:p>
          <a:p>
            <a:r>
              <a:rPr lang="en-CA" sz="2400" dirty="0"/>
              <a:t>Venice 10653-6</a:t>
            </a:r>
          </a:p>
          <a:p>
            <a:endParaRPr lang="en-CA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035" y="5431863"/>
            <a:ext cx="854235" cy="47311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C9E8C-2D03-4FAC-BF98-43093B1B2A2F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8580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751" y="949704"/>
            <a:ext cx="11476299" cy="395077"/>
          </a:xfrm>
        </p:spPr>
        <p:txBody>
          <a:bodyPr>
            <a:normAutofit fontScale="90000"/>
          </a:bodyPr>
          <a:lstStyle/>
          <a:p>
            <a:r>
              <a:rPr lang="en-CA" sz="4000" dirty="0"/>
              <a:t>Florence 164, Part 4: 12 Motets </a:t>
            </a:r>
            <a:br>
              <a:rPr lang="en-CA" sz="4000" dirty="0"/>
            </a:br>
            <a:br>
              <a:rPr lang="en-CA" sz="4000" dirty="0"/>
            </a:br>
            <a:endParaRPr lang="en-CA" sz="31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751" y="2106592"/>
            <a:ext cx="11476299" cy="438101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87750" y="1201484"/>
            <a:ext cx="11476299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sz="2800" dirty="0">
              <a:solidFill>
                <a:srgbClr val="FF0000"/>
              </a:solidFill>
            </a:endParaRPr>
          </a:p>
          <a:p>
            <a:r>
              <a:rPr lang="en-CA" sz="2800" dirty="0"/>
              <a:t>8 composed between 1485 and 1515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CA" sz="2800" dirty="0"/>
              <a:t>4 </a:t>
            </a:r>
            <a:r>
              <a:rPr lang="en-CA" sz="2800" dirty="0" err="1"/>
              <a:t>Josquin</a:t>
            </a:r>
            <a:r>
              <a:rPr lang="en-CA" sz="2800" dirty="0"/>
              <a:t> 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CA" sz="2800" dirty="0"/>
              <a:t>3 Mouton 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CA" sz="2800" dirty="0"/>
              <a:t>1 Isaac</a:t>
            </a:r>
          </a:p>
          <a:p>
            <a:pPr lvl="0"/>
            <a:endParaRPr lang="en-CA" sz="2800" dirty="0"/>
          </a:p>
          <a:p>
            <a:r>
              <a:rPr lang="en-CA" sz="2800" dirty="0"/>
              <a:t>4 composed c. 1515-20, composers associated with Medici popes in Rome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1 de Silva, 1 </a:t>
            </a:r>
            <a:r>
              <a:rPr lang="en-CA" sz="2800" dirty="0" err="1"/>
              <a:t>Carpentras</a:t>
            </a:r>
            <a:r>
              <a:rPr lang="en-CA" sz="2800" dirty="0"/>
              <a:t> (78)</a:t>
            </a:r>
          </a:p>
          <a:p>
            <a:endParaRPr lang="en-CA" sz="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2 Anon. (one may be by Medici Pope Leo X)</a:t>
            </a:r>
          </a:p>
          <a:p>
            <a:endParaRPr lang="en-CA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7EF7B-3932-4C75-B6EE-53B93882707D}" type="slidenum">
              <a:rPr lang="en-CA" smtClean="0"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67571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Genre classification – using the computer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How can we describe the differences between genres in terms that a computer can understand?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Extract musical features that can be quantified, with</a:t>
            </a:r>
          </a:p>
          <a:p>
            <a:pPr lvl="1"/>
            <a:r>
              <a:rPr lang="en-CA" sz="2800" dirty="0" err="1"/>
              <a:t>jSymbolic</a:t>
            </a:r>
            <a:r>
              <a:rPr lang="en-CA" sz="2800" dirty="0"/>
              <a:t> 2.2, developed by Cory McKay</a:t>
            </a:r>
          </a:p>
          <a:p>
            <a:pPr marL="457200" lvl="1" indent="0">
              <a:buNone/>
            </a:pPr>
            <a:endParaRPr lang="en-CA" sz="2800" dirty="0"/>
          </a:p>
          <a:p>
            <a:pPr lvl="1"/>
            <a:r>
              <a:rPr lang="en-CA" sz="2800" dirty="0"/>
              <a:t>Text and text-setting are NOT considered in </a:t>
            </a:r>
            <a:r>
              <a:rPr lang="en-CA" sz="2800" dirty="0" err="1"/>
              <a:t>jSymbolic</a:t>
            </a:r>
            <a:endParaRPr lang="en-CA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C9E8C-2D03-4FAC-BF98-43093B1B2A2F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1127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a “feature”?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en-US" dirty="0"/>
              <a:t>A piece of information that </a:t>
            </a:r>
            <a:r>
              <a:rPr lang="en-US" altLang="en-US" dirty="0">
                <a:solidFill>
                  <a:srgbClr val="C00000"/>
                </a:solidFill>
              </a:rPr>
              <a:t>statistically characterizes </a:t>
            </a:r>
            <a:r>
              <a:rPr lang="en-US" altLang="en-US" dirty="0"/>
              <a:t>a piece of music in a </a:t>
            </a:r>
            <a:r>
              <a:rPr lang="en-US" altLang="en-US" dirty="0">
                <a:solidFill>
                  <a:srgbClr val="C00000"/>
                </a:solidFill>
              </a:rPr>
              <a:t>simple </a:t>
            </a:r>
            <a:r>
              <a:rPr lang="en-US" altLang="en-US" dirty="0"/>
              <a:t>way</a:t>
            </a:r>
          </a:p>
          <a:p>
            <a:pPr>
              <a:lnSpc>
                <a:spcPct val="80000"/>
              </a:lnSpc>
            </a:pPr>
            <a:r>
              <a:rPr lang="en-US" altLang="en-US" dirty="0"/>
              <a:t>Usually has a </a:t>
            </a:r>
            <a:r>
              <a:rPr lang="en-US" altLang="en-US" dirty="0">
                <a:solidFill>
                  <a:srgbClr val="C00000"/>
                </a:solidFill>
              </a:rPr>
              <a:t>numerical value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Can be a single value, or it can be a set of related values</a:t>
            </a:r>
          </a:p>
          <a:p>
            <a:pPr>
              <a:lnSpc>
                <a:spcPct val="80000"/>
              </a:lnSpc>
            </a:pPr>
            <a:r>
              <a:rPr lang="en-US" altLang="en-US" dirty="0"/>
              <a:t>Features can be </a:t>
            </a:r>
            <a:r>
              <a:rPr lang="en-US" altLang="en-US" dirty="0">
                <a:solidFill>
                  <a:srgbClr val="C00000"/>
                </a:solidFill>
              </a:rPr>
              <a:t>automatically calculated </a:t>
            </a:r>
            <a:r>
              <a:rPr lang="en-US" altLang="en-US" dirty="0"/>
              <a:t>by computers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From hundreds or thousands of pieces of music – or dozens!</a:t>
            </a:r>
          </a:p>
          <a:p>
            <a:pPr>
              <a:lnSpc>
                <a:spcPct val="80000"/>
              </a:lnSpc>
            </a:pPr>
            <a:r>
              <a:rPr lang="en-US" altLang="en-US" dirty="0"/>
              <a:t>Features can then be used to gain </a:t>
            </a:r>
            <a:r>
              <a:rPr lang="en-US" altLang="en-US" dirty="0">
                <a:solidFill>
                  <a:srgbClr val="C00000"/>
                </a:solidFill>
              </a:rPr>
              <a:t>empirical insights</a:t>
            </a:r>
            <a:r>
              <a:rPr lang="en-US" altLang="en-US" dirty="0"/>
              <a:t>: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solidFill>
                  <a:srgbClr val="C00000"/>
                </a:solidFill>
              </a:rPr>
              <a:t>Manually</a:t>
            </a:r>
            <a:r>
              <a:rPr lang="en-US" altLang="en-US" dirty="0"/>
              <a:t> examined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Processed using </a:t>
            </a:r>
            <a:r>
              <a:rPr lang="en-US" altLang="en-US" dirty="0">
                <a:solidFill>
                  <a:srgbClr val="C00000"/>
                </a:solidFill>
              </a:rPr>
              <a:t>statistical tools </a:t>
            </a:r>
            <a:r>
              <a:rPr lang="en-US" altLang="en-US" dirty="0"/>
              <a:t>or </a:t>
            </a:r>
            <a:r>
              <a:rPr lang="en-US" altLang="en-US" dirty="0">
                <a:solidFill>
                  <a:srgbClr val="C00000"/>
                </a:solidFill>
              </a:rPr>
              <a:t>machine learning, such as Weka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C9E8C-2D03-4FAC-BF98-43093B1B2A2F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2586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Example: Range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57338"/>
            <a:ext cx="10972800" cy="1655638"/>
          </a:xfrm>
        </p:spPr>
        <p:txBody>
          <a:bodyPr>
            <a:normAutofit/>
          </a:bodyPr>
          <a:lstStyle/>
          <a:p>
            <a:r>
              <a:rPr lang="en-CA" sz="3200" dirty="0">
                <a:solidFill>
                  <a:srgbClr val="C00000"/>
                </a:solidFill>
              </a:rPr>
              <a:t>Range (Feature 1-D): </a:t>
            </a:r>
            <a:r>
              <a:rPr lang="en-CA" sz="3200" dirty="0"/>
              <a:t>Difference in semitones between the highest and lowest pitches</a:t>
            </a:r>
          </a:p>
        </p:txBody>
      </p:sp>
      <p:pic>
        <p:nvPicPr>
          <p:cNvPr id="553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767" y="2795285"/>
            <a:ext cx="8740173" cy="1394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23392" y="4317574"/>
            <a:ext cx="7104789" cy="1919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CA" kern="0" dirty="0">
                <a:solidFill>
                  <a:srgbClr val="C00000"/>
                </a:solidFill>
              </a:rPr>
              <a:t>Range </a:t>
            </a:r>
            <a:r>
              <a:rPr lang="en-CA" kern="0" dirty="0"/>
              <a:t>= G - C = 7 semitones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C9E8C-2D03-4FAC-BF98-43093B1B2A2F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3775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69716"/>
            <a:ext cx="10515600" cy="353028"/>
          </a:xfrm>
        </p:spPr>
        <p:txBody>
          <a:bodyPr>
            <a:normAutofit fontScale="90000"/>
          </a:bodyPr>
          <a:lstStyle/>
          <a:p>
            <a:r>
              <a:rPr lang="en-CA" dirty="0"/>
              <a:t>The origins of the madrigal</a:t>
            </a:r>
            <a:br>
              <a:rPr lang="en-CA" dirty="0"/>
            </a:b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6405"/>
            <a:ext cx="10515600" cy="55350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3600" dirty="0"/>
              <a:t>Current consensus</a:t>
            </a:r>
          </a:p>
          <a:p>
            <a:r>
              <a:rPr lang="en-CA" dirty="0"/>
              <a:t>The madrigal emerges as a new genre of Italian-texted vocal music in the 1520s</a:t>
            </a:r>
          </a:p>
          <a:p>
            <a:r>
              <a:rPr lang="en-CA" dirty="0"/>
              <a:t>The Italian-texted works by Verdelot are madrigals</a:t>
            </a:r>
          </a:p>
          <a:p>
            <a:r>
              <a:rPr lang="en-CA" dirty="0"/>
              <a:t>It originated in Florence (and Rome?) in the 1520s</a:t>
            </a:r>
          </a:p>
          <a:p>
            <a:pPr marL="0" indent="0">
              <a:buNone/>
            </a:pPr>
            <a:r>
              <a:rPr lang="en-CA" sz="3600" dirty="0"/>
              <a:t>But where did it come from?</a:t>
            </a:r>
          </a:p>
          <a:p>
            <a:r>
              <a:rPr lang="en-CA" dirty="0"/>
              <a:t>The frottola (Einstein 1949)</a:t>
            </a:r>
          </a:p>
          <a:p>
            <a:r>
              <a:rPr lang="en-CA" dirty="0"/>
              <a:t>The chanson and motet (</a:t>
            </a:r>
            <a:r>
              <a:rPr lang="en-CA" dirty="0" err="1"/>
              <a:t>Fenlon</a:t>
            </a:r>
            <a:r>
              <a:rPr lang="en-CA" dirty="0"/>
              <a:t> and </a:t>
            </a:r>
            <a:r>
              <a:rPr lang="en-CA" dirty="0" err="1"/>
              <a:t>Haar</a:t>
            </a:r>
            <a:r>
              <a:rPr lang="en-CA" dirty="0"/>
              <a:t> 1988)</a:t>
            </a:r>
          </a:p>
          <a:p>
            <a:r>
              <a:rPr lang="en-CA" dirty="0"/>
              <a:t>Florentine song: carnival song, and improvised solo song (A. Cummings 2004)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7EF7B-3932-4C75-B6EE-53B93882707D}" type="slidenum">
              <a:rPr lang="en-CA" smtClean="0"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02470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Example: Pitch Class Histogram (set of related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57338"/>
            <a:ext cx="10972800" cy="1655638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C00000"/>
                </a:solidFill>
              </a:rPr>
              <a:t>Pitch Class Histogram (Feature 12-D): </a:t>
            </a:r>
            <a:r>
              <a:rPr lang="en-CA" dirty="0"/>
              <a:t>values represent the percentage of notes with a particular pitch class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3967884"/>
              </p:ext>
            </p:extLst>
          </p:nvPr>
        </p:nvGraphicFramePr>
        <p:xfrm>
          <a:off x="6771191" y="3821894"/>
          <a:ext cx="5242480" cy="2712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539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658" y="2393624"/>
            <a:ext cx="8780403" cy="142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23393" y="4077072"/>
            <a:ext cx="6304056" cy="2160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CA" kern="0" dirty="0">
                <a:solidFill>
                  <a:srgbClr val="C00000"/>
                </a:solidFill>
              </a:rPr>
              <a:t>Pitch Class Histogram: </a:t>
            </a:r>
            <a:r>
              <a:rPr lang="en-CA" kern="0" dirty="0"/>
              <a:t>see graph </a:t>
            </a:r>
          </a:p>
          <a:p>
            <a:pPr lvl="1"/>
            <a:r>
              <a:rPr lang="en-CA" kern="0" dirty="0"/>
              <a:t>Note counts: C: 3, D: 10, E: 11, G: 2</a:t>
            </a:r>
          </a:p>
          <a:p>
            <a:pPr lvl="1"/>
            <a:r>
              <a:rPr lang="en-CA" kern="0" dirty="0"/>
              <a:t>Most common note: E (11/26 notes)</a:t>
            </a:r>
          </a:p>
          <a:p>
            <a:pPr lvl="2"/>
            <a:r>
              <a:rPr lang="en-CA" kern="0" dirty="0"/>
              <a:t>Corresponding to 0.423 of the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C9E8C-2D03-4FAC-BF98-43093B1B2A2F}" type="slidenum">
              <a:rPr lang="en-CA" smtClean="0"/>
              <a:t>20</a:t>
            </a:fld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7433842" y="4310001"/>
            <a:ext cx="4395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/>
              <a:t>E                       G                                      C              D   </a:t>
            </a:r>
            <a:r>
              <a:rPr lang="en-CA" sz="1400" dirty="0"/>
              <a:t>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4292293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jSymbolic 2.2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381" y="1825625"/>
            <a:ext cx="5274501" cy="4351338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Software produced to automatically extract features</a:t>
            </a:r>
          </a:p>
          <a:p>
            <a:pPr lvl="1"/>
            <a:r>
              <a:rPr lang="en-CA" dirty="0"/>
              <a:t>And </a:t>
            </a:r>
            <a:r>
              <a:rPr lang="en-CA" dirty="0">
                <a:solidFill>
                  <a:srgbClr val="C00000"/>
                </a:solidFill>
              </a:rPr>
              <a:t>develop new features</a:t>
            </a:r>
          </a:p>
          <a:p>
            <a:r>
              <a:rPr lang="en-CA" dirty="0"/>
              <a:t>In all, extracts a total of </a:t>
            </a:r>
            <a:r>
              <a:rPr lang="en-CA" dirty="0">
                <a:solidFill>
                  <a:srgbClr val="C00000"/>
                </a:solidFill>
              </a:rPr>
              <a:t>1497 </a:t>
            </a:r>
            <a:r>
              <a:rPr lang="en-CA" dirty="0"/>
              <a:t>separate feature values</a:t>
            </a:r>
          </a:p>
          <a:p>
            <a:pPr lvl="1"/>
            <a:r>
              <a:rPr lang="en-US" dirty="0"/>
              <a:t>Pitch statistics</a:t>
            </a:r>
          </a:p>
          <a:p>
            <a:pPr lvl="1"/>
            <a:r>
              <a:rPr lang="en-US" dirty="0"/>
              <a:t>Melody + Horizontal intervals</a:t>
            </a:r>
          </a:p>
          <a:p>
            <a:pPr lvl="1"/>
            <a:r>
              <a:rPr lang="en-US" dirty="0"/>
              <a:t>Chords + Vertical intervals</a:t>
            </a:r>
          </a:p>
          <a:p>
            <a:pPr lvl="1"/>
            <a:r>
              <a:rPr lang="en-US" dirty="0"/>
              <a:t>Rhythm</a:t>
            </a:r>
          </a:p>
          <a:p>
            <a:pPr lvl="1"/>
            <a:r>
              <a:rPr lang="en-US" dirty="0"/>
              <a:t>Texture</a:t>
            </a:r>
          </a:p>
          <a:p>
            <a:pPr lvl="1"/>
            <a:r>
              <a:rPr lang="en-US" dirty="0"/>
              <a:t>Dynamics</a:t>
            </a:r>
          </a:p>
          <a:p>
            <a:pPr lvl="1"/>
            <a:r>
              <a:rPr lang="en-US" dirty="0"/>
              <a:t>Instrumentation</a:t>
            </a:r>
            <a:endParaRPr lang="en-CA" dirty="0"/>
          </a:p>
        </p:txBody>
      </p:sp>
      <p:pic>
        <p:nvPicPr>
          <p:cNvPr id="1026" name="Picture 2" descr="C:\Git\jSymbolic2\manual\gui_files\jSymbolicScreenSho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862" y="1053478"/>
            <a:ext cx="6835004" cy="51594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C9E8C-2D03-4FAC-BF98-43093B1B2A2F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2193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jSymbolic 2.2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More information (</a:t>
            </a:r>
            <a:r>
              <a:rPr lang="en-CA" dirty="0">
                <a:hlinkClick r:id="rId2"/>
              </a:rPr>
              <a:t>http://jmir.sourceforge.net</a:t>
            </a:r>
            <a:r>
              <a:rPr lang="en-CA" dirty="0"/>
              <a:t> )</a:t>
            </a:r>
          </a:p>
          <a:p>
            <a:pPr marL="0" indent="0">
              <a:buNone/>
            </a:pPr>
            <a:endParaRPr lang="en-CA" dirty="0"/>
          </a:p>
          <a:p>
            <a:pPr lvl="1"/>
            <a:r>
              <a:rPr lang="en-CA" sz="2800" dirty="0" err="1"/>
              <a:t>MedRen</a:t>
            </a:r>
            <a:r>
              <a:rPr lang="en-CA" sz="2800" dirty="0"/>
              <a:t> 2017: “Using Statistical Feature Extraction to Distinguish the Styles of Different Composers”</a:t>
            </a:r>
          </a:p>
          <a:p>
            <a:pPr lvl="1"/>
            <a:r>
              <a:rPr lang="en-CA" sz="2800" dirty="0"/>
              <a:t>ISMIR 2018: “jSymbolic 2.2: Extracting Features from Symbolic Music for use in Musicological and MIR Research”</a:t>
            </a:r>
          </a:p>
          <a:p>
            <a:pPr lvl="1"/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C9E8C-2D03-4FAC-BF98-43093B1B2A2F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4344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Our experiment: pieces from F 164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Began by constructing our dataset, consisting of </a:t>
            </a:r>
            <a:r>
              <a:rPr lang="en-CA" dirty="0">
                <a:solidFill>
                  <a:srgbClr val="C00000"/>
                </a:solidFill>
              </a:rPr>
              <a:t>58 MIDI files</a:t>
            </a:r>
            <a:r>
              <a:rPr lang="en-CA" dirty="0"/>
              <a:t>:</a:t>
            </a:r>
          </a:p>
          <a:p>
            <a:pPr lvl="1"/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r>
              <a:rPr lang="en-CA" dirty="0"/>
              <a:t>Extracted features from each of these pieces using jSymbolic</a:t>
            </a:r>
          </a:p>
          <a:p>
            <a:pPr lvl="1"/>
            <a:r>
              <a:rPr lang="en-CA" dirty="0"/>
              <a:t>Excluded features not relevant to this corpus </a:t>
            </a:r>
          </a:p>
          <a:p>
            <a:pPr lvl="2"/>
            <a:r>
              <a:rPr lang="en-CA" dirty="0"/>
              <a:t>Associated with tempo, dynamics, instrumentation, etc.</a:t>
            </a:r>
          </a:p>
          <a:p>
            <a:pPr lvl="1"/>
            <a:r>
              <a:rPr lang="en-CA" dirty="0">
                <a:solidFill>
                  <a:srgbClr val="C00000"/>
                </a:solidFill>
              </a:rPr>
              <a:t>801 feature values </a:t>
            </a:r>
            <a:r>
              <a:rPr lang="en-CA" dirty="0"/>
              <a:t>were extracted per piece</a:t>
            </a:r>
          </a:p>
        </p:txBody>
      </p:sp>
      <p:graphicFrame>
        <p:nvGraphicFramePr>
          <p:cNvPr id="4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8939295"/>
              </p:ext>
            </p:extLst>
          </p:nvPr>
        </p:nvGraphicFramePr>
        <p:xfrm>
          <a:off x="4292180" y="2542935"/>
          <a:ext cx="3466727" cy="158150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520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64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376">
                <a:tc>
                  <a:txBody>
                    <a:bodyPr/>
                    <a:lstStyle/>
                    <a:p>
                      <a:r>
                        <a:rPr lang="en-CA" dirty="0"/>
                        <a:t>Genre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dirty="0"/>
                        <a:t>Pieces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376">
                <a:tc>
                  <a:txBody>
                    <a:bodyPr/>
                    <a:lstStyle/>
                    <a:p>
                      <a:r>
                        <a:rPr lang="en-CA" dirty="0"/>
                        <a:t>Pt.</a:t>
                      </a:r>
                      <a:r>
                        <a:rPr lang="en-CA" baseline="0" dirty="0"/>
                        <a:t> 2: </a:t>
                      </a:r>
                      <a:r>
                        <a:rPr lang="en-CA" dirty="0" err="1"/>
                        <a:t>Villotte&amp;frottole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376">
                <a:tc>
                  <a:txBody>
                    <a:bodyPr/>
                    <a:lstStyle/>
                    <a:p>
                      <a:r>
                        <a:rPr lang="en-CA" dirty="0"/>
                        <a:t>Pt. 1: Madrigals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dirty="0"/>
                        <a:t>27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376">
                <a:tc>
                  <a:txBody>
                    <a:bodyPr/>
                    <a:lstStyle/>
                    <a:p>
                      <a:r>
                        <a:rPr lang="en-CA" dirty="0"/>
                        <a:t>Pt. 4: Motets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dirty="0"/>
                        <a:t>12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C9E8C-2D03-4FAC-BF98-43093B1B2A2F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0033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3200" dirty="0"/>
              <a:t>Used </a:t>
            </a:r>
            <a:r>
              <a:rPr lang="en-CA" sz="3200" dirty="0">
                <a:solidFill>
                  <a:srgbClr val="C00000"/>
                </a:solidFill>
              </a:rPr>
              <a:t>machine learning </a:t>
            </a:r>
            <a:r>
              <a:rPr lang="en-CA" sz="3200" dirty="0"/>
              <a:t>to teach a classifier to automatically distinguish the music belonging to each of the genres</a:t>
            </a:r>
          </a:p>
          <a:p>
            <a:pPr lvl="1"/>
            <a:r>
              <a:rPr lang="en-CA" sz="3200" dirty="0"/>
              <a:t>Based on the jSymbolic features</a:t>
            </a:r>
          </a:p>
          <a:p>
            <a:pPr lvl="1"/>
            <a:r>
              <a:rPr lang="en-CA" sz="3200" dirty="0"/>
              <a:t>Using Weka’s SMO SVM implementation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C9E8C-2D03-4FAC-BF98-43093B1B2A2F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2076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Genre Classification results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2628304"/>
              </p:ext>
            </p:extLst>
          </p:nvPr>
        </p:nvGraphicFramePr>
        <p:xfrm>
          <a:off x="609600" y="2070904"/>
          <a:ext cx="5294379" cy="4480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894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2400" dirty="0"/>
                        <a:t>Genre</a:t>
                      </a:r>
                      <a:r>
                        <a:rPr lang="en-CA" sz="2400" baseline="0" dirty="0"/>
                        <a:t> Group</a:t>
                      </a:r>
                      <a:endParaRPr lang="en-CA" sz="24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en-CA" sz="2400" dirty="0"/>
                        <a:t>Classification Accuracy 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dirty="0" err="1"/>
                        <a:t>Villotte&amp;frottole</a:t>
                      </a:r>
                      <a:r>
                        <a:rPr lang="en-CA" sz="2400" dirty="0"/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dirty="0"/>
                        <a:t>vs.</a:t>
                      </a:r>
                      <a:r>
                        <a:rPr lang="en-CA" sz="2400" baseline="0" dirty="0"/>
                        <a:t> Madrigals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aseline="0" dirty="0"/>
                        <a:t>vs. Motets</a:t>
                      </a:r>
                      <a:endParaRPr lang="en-CA" sz="24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400" dirty="0"/>
                        <a:t>68.4%</a:t>
                      </a:r>
                      <a:endParaRPr lang="en-CA" sz="24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dirty="0" err="1"/>
                        <a:t>Villotte&amp;frottole</a:t>
                      </a:r>
                      <a:r>
                        <a:rPr lang="en-CA" sz="2400" dirty="0"/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dirty="0"/>
                        <a:t>vs.</a:t>
                      </a:r>
                      <a:r>
                        <a:rPr lang="en-CA" sz="2400" baseline="0" dirty="0"/>
                        <a:t> Madrigals</a:t>
                      </a:r>
                      <a:endParaRPr lang="en-CA" sz="24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400" dirty="0"/>
                        <a:t>64.6%</a:t>
                      </a:r>
                      <a:endParaRPr lang="en-CA" sz="24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dirty="0" err="1"/>
                        <a:t>Villotte&amp;frottole</a:t>
                      </a:r>
                      <a:r>
                        <a:rPr lang="en-CA" sz="2400" dirty="0"/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dirty="0"/>
                        <a:t>vs.</a:t>
                      </a:r>
                      <a:r>
                        <a:rPr lang="en-CA" sz="2400" baseline="0" dirty="0"/>
                        <a:t> Motets</a:t>
                      </a:r>
                      <a:endParaRPr lang="en-CA" sz="24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400" dirty="0"/>
                        <a:t>84.8%</a:t>
                      </a:r>
                      <a:endParaRPr lang="en-CA" sz="24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dirty="0"/>
                        <a:t>Madrigals</a:t>
                      </a:r>
                      <a:r>
                        <a:rPr lang="en-CA" sz="2400" baseline="0" dirty="0"/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aseline="0" dirty="0"/>
                        <a:t>vs. Motets</a:t>
                      </a:r>
                      <a:endParaRPr lang="en-CA" sz="24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400" dirty="0"/>
                        <a:t>99.1%</a:t>
                      </a:r>
                      <a:endParaRPr lang="en-CA" sz="24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7872160"/>
              </p:ext>
            </p:extLst>
          </p:nvPr>
        </p:nvGraphicFramePr>
        <p:xfrm>
          <a:off x="6480043" y="1556792"/>
          <a:ext cx="5283200" cy="3557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5074942"/>
              </p:ext>
            </p:extLst>
          </p:nvPr>
        </p:nvGraphicFramePr>
        <p:xfrm>
          <a:off x="6024623" y="2070358"/>
          <a:ext cx="6082496" cy="40700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C9E8C-2D03-4FAC-BF98-43093B1B2A2F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4485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First set of experimental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 madrigals and motets are the most </a:t>
            </a:r>
            <a:r>
              <a:rPr lang="en-CA" b="1" dirty="0"/>
              <a:t>different</a:t>
            </a:r>
            <a:r>
              <a:rPr lang="en-CA" dirty="0"/>
              <a:t> genres</a:t>
            </a:r>
          </a:p>
          <a:p>
            <a:pPr lvl="1"/>
            <a:r>
              <a:rPr lang="en-CA" dirty="0"/>
              <a:t>Because they can be easily distinguished with features and machine learning (99.1% success rate)</a:t>
            </a:r>
          </a:p>
          <a:p>
            <a:r>
              <a:rPr lang="en-CA" dirty="0" err="1"/>
              <a:t>Villotte&amp;frottole</a:t>
            </a:r>
            <a:r>
              <a:rPr lang="en-CA" dirty="0"/>
              <a:t> and madrigals are the most </a:t>
            </a:r>
            <a:r>
              <a:rPr lang="en-CA" b="1" dirty="0"/>
              <a:t>similar</a:t>
            </a:r>
            <a:r>
              <a:rPr lang="en-CA" dirty="0"/>
              <a:t> genres</a:t>
            </a:r>
          </a:p>
          <a:p>
            <a:pPr lvl="1"/>
            <a:r>
              <a:rPr lang="en-CA" dirty="0"/>
              <a:t>Because they are harder to tell apart (only 64.6% success rate)</a:t>
            </a:r>
          </a:p>
          <a:p>
            <a:r>
              <a:rPr lang="en-CA" dirty="0" err="1"/>
              <a:t>Villotte&amp;frottole</a:t>
            </a:r>
            <a:r>
              <a:rPr lang="en-CA" dirty="0"/>
              <a:t> and motets are in between </a:t>
            </a:r>
            <a:r>
              <a:rPr lang="en-CA" sz="2400" dirty="0"/>
              <a:t>(84.8% success rate)</a:t>
            </a:r>
          </a:p>
          <a:p>
            <a:pPr lvl="1"/>
            <a:r>
              <a:rPr lang="en-CA" dirty="0"/>
              <a:t>More similar than motets and madrigals </a:t>
            </a:r>
          </a:p>
          <a:p>
            <a:pPr lvl="1"/>
            <a:r>
              <a:rPr lang="en-CA" dirty="0"/>
              <a:t>But less similar than </a:t>
            </a:r>
            <a:r>
              <a:rPr lang="en-CA" dirty="0" err="1"/>
              <a:t>villotte&amp;frottole</a:t>
            </a:r>
            <a:r>
              <a:rPr lang="en-CA" dirty="0"/>
              <a:t> and madrigals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C9E8C-2D03-4FAC-BF98-43093B1B2A2F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5931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Caveats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There are relatively </a:t>
            </a:r>
            <a:r>
              <a:rPr lang="en-CA" dirty="0">
                <a:solidFill>
                  <a:srgbClr val="C00000"/>
                </a:solidFill>
              </a:rPr>
              <a:t>few pieces </a:t>
            </a:r>
            <a:r>
              <a:rPr lang="en-CA" dirty="0"/>
              <a:t>in the dataset (58)</a:t>
            </a:r>
          </a:p>
          <a:p>
            <a:pPr lvl="1"/>
            <a:r>
              <a:rPr lang="en-CA" dirty="0"/>
              <a:t>Statistical patterns found in this dataset </a:t>
            </a:r>
            <a:r>
              <a:rPr lang="en-CA" dirty="0">
                <a:solidFill>
                  <a:srgbClr val="C00000"/>
                </a:solidFill>
              </a:rPr>
              <a:t>may not necessarily generalize </a:t>
            </a:r>
            <a:r>
              <a:rPr lang="en-CA" dirty="0"/>
              <a:t>to all relevant music in the three genres</a:t>
            </a:r>
          </a:p>
          <a:p>
            <a:r>
              <a:rPr lang="en-CA" dirty="0"/>
              <a:t>There are relatively </a:t>
            </a:r>
            <a:r>
              <a:rPr lang="en-CA" dirty="0">
                <a:solidFill>
                  <a:srgbClr val="C00000"/>
                </a:solidFill>
              </a:rPr>
              <a:t>few composers </a:t>
            </a:r>
            <a:r>
              <a:rPr lang="en-CA" dirty="0"/>
              <a:t>represented (12 &amp; 10 anon.)</a:t>
            </a:r>
          </a:p>
          <a:p>
            <a:pPr lvl="1"/>
            <a:r>
              <a:rPr lang="en-CA" dirty="0"/>
              <a:t>Detected patterns may be linked to </a:t>
            </a:r>
            <a:r>
              <a:rPr lang="en-CA" dirty="0">
                <a:solidFill>
                  <a:srgbClr val="C00000"/>
                </a:solidFill>
              </a:rPr>
              <a:t>differences in composers’ compositional style </a:t>
            </a:r>
            <a:r>
              <a:rPr lang="en-CA" dirty="0"/>
              <a:t>rather than genre</a:t>
            </a:r>
          </a:p>
          <a:p>
            <a:endParaRPr lang="en-CA" dirty="0"/>
          </a:p>
          <a:p>
            <a:r>
              <a:rPr lang="en-CA" dirty="0"/>
              <a:t>Nonetheless, the results are certainly meaningful within the scope of this study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C9E8C-2D03-4FAC-BF98-43093B1B2A2F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4965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But </a:t>
            </a:r>
            <a:r>
              <a:rPr lang="en-CA" dirty="0">
                <a:solidFill>
                  <a:srgbClr val="C00000"/>
                </a:solidFill>
              </a:rPr>
              <a:t>how</a:t>
            </a:r>
            <a:r>
              <a:rPr lang="en-CA" dirty="0"/>
              <a:t> do the genres differ?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We can look at particularly important specific feature values . . 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C9E8C-2D03-4FAC-BF98-43093B1B2A2F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816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i="1" dirty="0"/>
              <a:t>A priori </a:t>
            </a:r>
            <a:r>
              <a:rPr lang="en-CA" dirty="0"/>
              <a:t>expectations (1/3)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What characteristics might an expert musicologist (Julie Cumming) expect to differentiate the genres?</a:t>
            </a:r>
          </a:p>
          <a:p>
            <a:pPr lvl="1"/>
            <a:r>
              <a:rPr lang="en-CA" dirty="0"/>
              <a:t>Before actually examining the feature values</a:t>
            </a:r>
          </a:p>
          <a:p>
            <a:r>
              <a:rPr lang="en-CA" dirty="0"/>
              <a:t>Once formulating these expectations, we can then see if the feature data </a:t>
            </a:r>
            <a:r>
              <a:rPr lang="en-CA" dirty="0">
                <a:solidFill>
                  <a:srgbClr val="C00000"/>
                </a:solidFill>
              </a:rPr>
              <a:t>confirms </a:t>
            </a:r>
            <a:r>
              <a:rPr lang="en-CA" dirty="0"/>
              <a:t>or</a:t>
            </a:r>
            <a:r>
              <a:rPr lang="en-CA" dirty="0">
                <a:solidFill>
                  <a:srgbClr val="C00000"/>
                </a:solidFill>
              </a:rPr>
              <a:t> repudiates</a:t>
            </a:r>
            <a:r>
              <a:rPr lang="en-CA" dirty="0"/>
              <a:t> these expectations</a:t>
            </a:r>
          </a:p>
          <a:p>
            <a:pPr lvl="1"/>
            <a:r>
              <a:rPr lang="en-CA" dirty="0">
                <a:solidFill>
                  <a:srgbClr val="C00000"/>
                </a:solidFill>
              </a:rPr>
              <a:t>Both</a:t>
            </a:r>
            <a:r>
              <a:rPr lang="en-CA" dirty="0"/>
              <a:t> are useful!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C9E8C-2D03-4FAC-BF98-43093B1B2A2F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6410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Finding the origins: what happened before Verdelot?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Verdelot arrived in Florence in 1521</a:t>
            </a:r>
          </a:p>
          <a:p>
            <a:r>
              <a:rPr lang="en-CA" dirty="0"/>
              <a:t>Earliest sources of the madrigal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New focus: Florence, 1515-1522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25177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i="1" dirty="0"/>
              <a:t>A priori </a:t>
            </a:r>
            <a:r>
              <a:rPr lang="en-CA" dirty="0"/>
              <a:t>expectations (2/3)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What do </a:t>
            </a:r>
            <a:r>
              <a:rPr lang="en-CA" dirty="0">
                <a:solidFill>
                  <a:srgbClr val="C00000"/>
                </a:solidFill>
              </a:rPr>
              <a:t>you</a:t>
            </a:r>
            <a:r>
              <a:rPr lang="en-CA" dirty="0"/>
              <a:t> think might distinguish the three genres?</a:t>
            </a:r>
          </a:p>
          <a:p>
            <a:pPr lvl="1"/>
            <a:r>
              <a:rPr lang="sv-SE" dirty="0"/>
              <a:t>Villotte&amp;frottole vs. Madrigals vs. Motets</a:t>
            </a:r>
          </a:p>
          <a:p>
            <a:r>
              <a:rPr lang="en-CA" dirty="0"/>
              <a:t>According to our (</a:t>
            </a:r>
            <a:r>
              <a:rPr lang="en-CA" i="1" dirty="0"/>
              <a:t>a priori</a:t>
            </a:r>
            <a:r>
              <a:rPr lang="en-CA" dirty="0"/>
              <a:t>) expectations . . 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C9E8C-2D03-4FAC-BF98-43093B1B2A2F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59287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i="1" dirty="0"/>
              <a:t>A priori </a:t>
            </a:r>
            <a:r>
              <a:rPr lang="en-CA" dirty="0"/>
              <a:t>expectations (3/3)</a:t>
            </a:r>
            <a:endParaRPr lang="en-CA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sz="2800" dirty="0"/>
              <a:t>Length of piece?: </a:t>
            </a:r>
          </a:p>
          <a:p>
            <a:pPr lvl="1"/>
            <a:r>
              <a:rPr lang="en-CA" sz="2400" dirty="0" err="1"/>
              <a:t>V&amp;f</a:t>
            </a:r>
            <a:r>
              <a:rPr lang="en-CA" sz="2400" dirty="0"/>
              <a:t> shortest, then Madrigals, Motets longest</a:t>
            </a:r>
          </a:p>
          <a:p>
            <a:r>
              <a:rPr lang="en-CA" sz="2800" dirty="0"/>
              <a:t>Melodically repeated pitches:</a:t>
            </a:r>
          </a:p>
          <a:p>
            <a:pPr lvl="1"/>
            <a:r>
              <a:rPr lang="en-CA" sz="2400" dirty="0"/>
              <a:t>Motets fewer; </a:t>
            </a:r>
            <a:r>
              <a:rPr lang="en-CA" sz="2400" dirty="0" err="1"/>
              <a:t>V&amp;f</a:t>
            </a:r>
            <a:r>
              <a:rPr lang="en-CA" sz="2400" dirty="0"/>
              <a:t> + Madrigals more</a:t>
            </a:r>
          </a:p>
          <a:p>
            <a:r>
              <a:rPr lang="en-CA" sz="2800" dirty="0"/>
              <a:t>Variation in range</a:t>
            </a:r>
            <a:r>
              <a:rPr lang="en-CA" dirty="0"/>
              <a:t> between voices</a:t>
            </a:r>
            <a:r>
              <a:rPr lang="en-CA" sz="2800" dirty="0"/>
              <a:t>:</a:t>
            </a:r>
          </a:p>
          <a:p>
            <a:pPr lvl="1"/>
            <a:r>
              <a:rPr lang="en-CA" sz="2400" dirty="0" err="1"/>
              <a:t>V&amp;f</a:t>
            </a:r>
            <a:r>
              <a:rPr lang="en-CA" sz="2400" dirty="0"/>
              <a:t> more variety; Madrigals + motets less</a:t>
            </a:r>
          </a:p>
          <a:p>
            <a:r>
              <a:rPr lang="en-CA" sz="2800" dirty="0"/>
              <a:t>Variation in size of melodic leaps</a:t>
            </a:r>
            <a:r>
              <a:rPr lang="en-CA" dirty="0"/>
              <a:t> per voice</a:t>
            </a:r>
            <a:r>
              <a:rPr lang="en-CA" sz="2800" dirty="0"/>
              <a:t>:</a:t>
            </a:r>
          </a:p>
          <a:p>
            <a:pPr lvl="1"/>
            <a:r>
              <a:rPr lang="en-CA" dirty="0" err="1"/>
              <a:t>V&amp;f</a:t>
            </a:r>
            <a:r>
              <a:rPr lang="en-CA" dirty="0"/>
              <a:t> more variety; Madrigals + motets less</a:t>
            </a:r>
          </a:p>
          <a:p>
            <a:r>
              <a:rPr lang="en-CA" dirty="0">
                <a:ea typeface="+mn-ea"/>
                <a:cs typeface="+mn-cs"/>
              </a:rPr>
              <a:t>Variation </a:t>
            </a:r>
            <a:r>
              <a:rPr lang="en-CA" dirty="0"/>
              <a:t>in </a:t>
            </a:r>
            <a:r>
              <a:rPr lang="en-CA" dirty="0">
                <a:ea typeface="+mn-ea"/>
                <a:cs typeface="+mn-cs"/>
              </a:rPr>
              <a:t>number of notes</a:t>
            </a:r>
            <a:r>
              <a:rPr lang="en-CA" dirty="0"/>
              <a:t> per voice</a:t>
            </a:r>
            <a:r>
              <a:rPr lang="en-CA" dirty="0">
                <a:ea typeface="+mn-ea"/>
                <a:cs typeface="+mn-cs"/>
              </a:rPr>
              <a:t>:</a:t>
            </a:r>
          </a:p>
          <a:p>
            <a:pPr lvl="1"/>
            <a:r>
              <a:rPr lang="en-CA" sz="2400" dirty="0" err="1"/>
              <a:t>V&amp;f</a:t>
            </a:r>
            <a:r>
              <a:rPr lang="en-CA" sz="2400" dirty="0"/>
              <a:t> more variety; Madrigals + motets less</a:t>
            </a:r>
          </a:p>
          <a:p>
            <a:r>
              <a:rPr lang="en-CA" sz="2800" dirty="0"/>
              <a:t>Number of voices sounding simultaneously:</a:t>
            </a:r>
          </a:p>
          <a:p>
            <a:pPr lvl="1"/>
            <a:r>
              <a:rPr lang="en-CA" sz="2400" dirty="0" err="1"/>
              <a:t>V&amp;f</a:t>
            </a:r>
            <a:r>
              <a:rPr lang="en-CA" sz="2400" dirty="0"/>
              <a:t> mostly 4; Motets mostly 1 to 3; Madrigals a mix of both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C9E8C-2D03-4FAC-BF98-43093B1B2A2F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6956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Were our expectations correct?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Length of piece:</a:t>
            </a:r>
            <a:r>
              <a:rPr lang="en-CA" dirty="0">
                <a:solidFill>
                  <a:srgbClr val="00B050"/>
                </a:solidFill>
              </a:rPr>
              <a:t> </a:t>
            </a:r>
          </a:p>
          <a:p>
            <a:pPr lvl="1"/>
            <a:r>
              <a:rPr lang="en-CA" dirty="0" err="1"/>
              <a:t>V&amp;f</a:t>
            </a:r>
            <a:r>
              <a:rPr lang="en-CA" dirty="0"/>
              <a:t> shortest, then Madrigals, Motets longest </a:t>
            </a:r>
            <a:r>
              <a:rPr lang="en-CA" dirty="0">
                <a:solidFill>
                  <a:srgbClr val="00B050"/>
                </a:solidFill>
              </a:rPr>
              <a:t>YES (strongly)</a:t>
            </a:r>
            <a:endParaRPr lang="en-CA" dirty="0"/>
          </a:p>
          <a:p>
            <a:r>
              <a:rPr lang="en-CA" dirty="0"/>
              <a:t>Melodically repeated pitches:</a:t>
            </a:r>
          </a:p>
          <a:p>
            <a:pPr lvl="1"/>
            <a:r>
              <a:rPr lang="en-CA" dirty="0"/>
              <a:t>Motets fewer; </a:t>
            </a:r>
            <a:r>
              <a:rPr lang="en-CA" dirty="0" err="1"/>
              <a:t>V&amp;f</a:t>
            </a:r>
            <a:r>
              <a:rPr lang="en-CA" dirty="0"/>
              <a:t> + Madrigals more </a:t>
            </a:r>
            <a:r>
              <a:rPr lang="en-CA" dirty="0">
                <a:solidFill>
                  <a:srgbClr val="00B050"/>
                </a:solidFill>
              </a:rPr>
              <a:t>YES</a:t>
            </a:r>
            <a:endParaRPr lang="en-CA" dirty="0"/>
          </a:p>
          <a:p>
            <a:r>
              <a:rPr lang="en-CA" dirty="0"/>
              <a:t>Variation in range between voices:</a:t>
            </a:r>
          </a:p>
          <a:p>
            <a:pPr lvl="1"/>
            <a:r>
              <a:rPr lang="en-CA" dirty="0" err="1"/>
              <a:t>V&amp;f</a:t>
            </a:r>
            <a:r>
              <a:rPr lang="en-CA" dirty="0"/>
              <a:t> more variety; Madrigals + motets less </a:t>
            </a:r>
            <a:r>
              <a:rPr lang="en-CA" dirty="0">
                <a:solidFill>
                  <a:srgbClr val="FFC000"/>
                </a:solidFill>
              </a:rPr>
              <a:t>PARTLY</a:t>
            </a:r>
            <a:endParaRPr lang="en-CA" dirty="0"/>
          </a:p>
          <a:p>
            <a:r>
              <a:rPr lang="en-CA" dirty="0"/>
              <a:t>Variation in size of melodic leaps per voice:</a:t>
            </a:r>
          </a:p>
          <a:p>
            <a:pPr lvl="1"/>
            <a:r>
              <a:rPr lang="en-CA" dirty="0" err="1"/>
              <a:t>V&amp;f</a:t>
            </a:r>
            <a:r>
              <a:rPr lang="en-CA" dirty="0"/>
              <a:t> more variety; Madrigals + motets less </a:t>
            </a:r>
            <a:r>
              <a:rPr lang="en-CA" dirty="0">
                <a:solidFill>
                  <a:srgbClr val="00B050"/>
                </a:solidFill>
              </a:rPr>
              <a:t>YES</a:t>
            </a:r>
            <a:endParaRPr lang="en-CA" dirty="0"/>
          </a:p>
          <a:p>
            <a:r>
              <a:rPr lang="en-CA" dirty="0"/>
              <a:t>Variation in number of notes per voice:</a:t>
            </a:r>
          </a:p>
          <a:p>
            <a:pPr lvl="1"/>
            <a:r>
              <a:rPr lang="en-CA" dirty="0" err="1"/>
              <a:t>V&amp;f</a:t>
            </a:r>
            <a:r>
              <a:rPr lang="en-CA" dirty="0"/>
              <a:t> more variety; Madrigals + motets less </a:t>
            </a:r>
            <a:r>
              <a:rPr lang="en-CA" dirty="0">
                <a:solidFill>
                  <a:srgbClr val="C00000"/>
                </a:solidFill>
              </a:rPr>
              <a:t>NO</a:t>
            </a:r>
            <a:endParaRPr lang="en-CA" dirty="0"/>
          </a:p>
          <a:p>
            <a:r>
              <a:rPr lang="en-CA" dirty="0"/>
              <a:t>Number of voices sounding simultaneously:</a:t>
            </a:r>
          </a:p>
          <a:p>
            <a:pPr lvl="1"/>
            <a:r>
              <a:rPr lang="en-CA" dirty="0" err="1"/>
              <a:t>V&amp;f</a:t>
            </a:r>
            <a:r>
              <a:rPr lang="en-CA" dirty="0"/>
              <a:t> mostly 4; Motets mostly 1 to 3; Madrigals a mix of both </a:t>
            </a:r>
            <a:r>
              <a:rPr lang="en-CA" dirty="0">
                <a:solidFill>
                  <a:srgbClr val="FFC000"/>
                </a:solidFill>
              </a:rPr>
              <a:t>PARTLY</a:t>
            </a:r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C9E8C-2D03-4FAC-BF98-43093B1B2A2F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32128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Expectations vs. reality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1412"/>
            <a:ext cx="10788570" cy="4351338"/>
          </a:xfrm>
        </p:spPr>
        <p:txBody>
          <a:bodyPr>
            <a:normAutofit/>
          </a:bodyPr>
          <a:lstStyle/>
          <a:p>
            <a:r>
              <a:rPr lang="en-CA" dirty="0"/>
              <a:t>Variation in range between voices:</a:t>
            </a:r>
          </a:p>
          <a:p>
            <a:pPr lvl="1"/>
            <a:r>
              <a:rPr lang="en-CA" dirty="0">
                <a:solidFill>
                  <a:srgbClr val="FFC000"/>
                </a:solidFill>
              </a:rPr>
              <a:t>Expectation: </a:t>
            </a:r>
            <a:r>
              <a:rPr lang="en-CA" dirty="0" err="1"/>
              <a:t>V&amp;f</a:t>
            </a:r>
            <a:r>
              <a:rPr lang="en-CA" dirty="0"/>
              <a:t> more variety; Madrigals + motets less</a:t>
            </a:r>
          </a:p>
          <a:p>
            <a:pPr lvl="1"/>
            <a:r>
              <a:rPr lang="en-CA" dirty="0">
                <a:solidFill>
                  <a:srgbClr val="00B050"/>
                </a:solidFill>
              </a:rPr>
              <a:t>Reality: </a:t>
            </a:r>
            <a:r>
              <a:rPr lang="en-CA" dirty="0" err="1"/>
              <a:t>V&amp;f</a:t>
            </a:r>
            <a:r>
              <a:rPr lang="en-CA" dirty="0"/>
              <a:t> + motets more variety; Madrigals less</a:t>
            </a:r>
          </a:p>
          <a:p>
            <a:r>
              <a:rPr lang="en-CA" dirty="0"/>
              <a:t>Variation in number of notes between voices:</a:t>
            </a:r>
          </a:p>
          <a:p>
            <a:pPr lvl="1"/>
            <a:r>
              <a:rPr lang="en-CA" dirty="0">
                <a:solidFill>
                  <a:srgbClr val="C00000"/>
                </a:solidFill>
              </a:rPr>
              <a:t>Expectation: </a:t>
            </a:r>
            <a:r>
              <a:rPr lang="en-CA" dirty="0" err="1"/>
              <a:t>V&amp;f</a:t>
            </a:r>
            <a:r>
              <a:rPr lang="en-CA" dirty="0"/>
              <a:t> more variety; Madrigals + motets less</a:t>
            </a:r>
          </a:p>
          <a:p>
            <a:pPr lvl="1"/>
            <a:r>
              <a:rPr lang="en-CA" dirty="0">
                <a:solidFill>
                  <a:srgbClr val="00B050"/>
                </a:solidFill>
              </a:rPr>
              <a:t>Reality: </a:t>
            </a:r>
            <a:r>
              <a:rPr lang="en-CA" dirty="0"/>
              <a:t>Motets (much) more variety, then Madrigals, </a:t>
            </a:r>
            <a:r>
              <a:rPr lang="en-CA" dirty="0" err="1"/>
              <a:t>V&amp;f</a:t>
            </a:r>
            <a:r>
              <a:rPr lang="en-CA" dirty="0"/>
              <a:t> least variety</a:t>
            </a:r>
          </a:p>
          <a:p>
            <a:r>
              <a:rPr lang="en-CA" dirty="0"/>
              <a:t>Number of voices sounding simultaneously:</a:t>
            </a:r>
          </a:p>
          <a:p>
            <a:pPr lvl="1"/>
            <a:r>
              <a:rPr lang="en-CA" dirty="0">
                <a:solidFill>
                  <a:srgbClr val="FFC000"/>
                </a:solidFill>
              </a:rPr>
              <a:t>Expectation: </a:t>
            </a:r>
            <a:r>
              <a:rPr lang="en-CA" dirty="0" err="1"/>
              <a:t>V&amp;f</a:t>
            </a:r>
            <a:r>
              <a:rPr lang="en-CA" dirty="0"/>
              <a:t> mostly 4; Motets mostly 1 to 3; Madrigals a mix of both</a:t>
            </a:r>
          </a:p>
          <a:p>
            <a:pPr lvl="1"/>
            <a:r>
              <a:rPr lang="en-CA" dirty="0">
                <a:solidFill>
                  <a:srgbClr val="00B050"/>
                </a:solidFill>
              </a:rPr>
              <a:t>Reality: </a:t>
            </a:r>
            <a:r>
              <a:rPr lang="en-CA" dirty="0" err="1"/>
              <a:t>V&amp;f</a:t>
            </a:r>
            <a:r>
              <a:rPr lang="en-CA" dirty="0"/>
              <a:t> and Madrigals mostly 4; Motets mostly 3</a:t>
            </a:r>
          </a:p>
          <a:p>
            <a:pPr lvl="1"/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C9E8C-2D03-4FAC-BF98-43093B1B2A2F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7058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(Free) diving into the feature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We can also explore the feature data to see if it reveals </a:t>
            </a:r>
            <a:r>
              <a:rPr lang="en-CA" dirty="0">
                <a:solidFill>
                  <a:srgbClr val="C00000"/>
                </a:solidFill>
              </a:rPr>
              <a:t>unexpected insights </a:t>
            </a:r>
            <a:r>
              <a:rPr lang="en-CA" dirty="0"/>
              <a:t>as to which features are particularly effective </a:t>
            </a:r>
          </a:p>
          <a:p>
            <a:pPr lvl="1"/>
            <a:r>
              <a:rPr lang="en-CA" dirty="0"/>
              <a:t>Based </a:t>
            </a:r>
            <a:r>
              <a:rPr lang="en-CA" dirty="0">
                <a:solidFill>
                  <a:srgbClr val="C00000"/>
                </a:solidFill>
              </a:rPr>
              <a:t>purely on the data itself</a:t>
            </a:r>
            <a:r>
              <a:rPr lang="en-CA" dirty="0"/>
              <a:t>, not on our expectations</a:t>
            </a:r>
          </a:p>
          <a:p>
            <a:r>
              <a:rPr lang="en-CA" dirty="0"/>
              <a:t>We used</a:t>
            </a:r>
            <a:r>
              <a:rPr lang="en-CA" dirty="0">
                <a:solidFill>
                  <a:srgbClr val="C00000"/>
                </a:solidFill>
              </a:rPr>
              <a:t> </a:t>
            </a:r>
            <a:r>
              <a:rPr lang="en-CA" dirty="0"/>
              <a:t>ten statistical techniques to </a:t>
            </a:r>
            <a:r>
              <a:rPr lang="en-CA" dirty="0">
                <a:solidFill>
                  <a:srgbClr val="C00000"/>
                </a:solidFill>
              </a:rPr>
              <a:t>find the features most consistently statistically effective at distinguishing the genres</a:t>
            </a:r>
          </a:p>
          <a:p>
            <a:pPr lvl="1"/>
            <a:r>
              <a:rPr lang="en-CA" dirty="0"/>
              <a:t>We then </a:t>
            </a:r>
            <a:r>
              <a:rPr lang="en-CA" dirty="0">
                <a:solidFill>
                  <a:srgbClr val="C00000"/>
                </a:solidFill>
              </a:rPr>
              <a:t>manually examined </a:t>
            </a:r>
            <a:r>
              <a:rPr lang="en-CA" dirty="0"/>
              <a:t>these feature subsets to find the features likely to be the most </a:t>
            </a:r>
            <a:r>
              <a:rPr lang="en-CA" dirty="0" err="1">
                <a:solidFill>
                  <a:srgbClr val="C00000"/>
                </a:solidFill>
              </a:rPr>
              <a:t>musicologically</a:t>
            </a:r>
            <a:r>
              <a:rPr lang="en-CA" dirty="0">
                <a:solidFill>
                  <a:srgbClr val="C00000"/>
                </a:solidFill>
              </a:rPr>
              <a:t> meaningful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C9E8C-2D03-4FAC-BF98-43093B1B2A2F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89497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Novel insights revealed (1/3)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Madrigals vs. motets (99.1%):</a:t>
            </a:r>
          </a:p>
          <a:p>
            <a:pPr lvl="1"/>
            <a:r>
              <a:rPr lang="en-CA" dirty="0">
                <a:solidFill>
                  <a:srgbClr val="C00000"/>
                </a:solidFill>
              </a:rPr>
              <a:t>Rhythm-related features </a:t>
            </a:r>
            <a:r>
              <a:rPr lang="en-CA" dirty="0"/>
              <a:t>are extremely powerful</a:t>
            </a:r>
          </a:p>
          <a:p>
            <a:r>
              <a:rPr lang="en-CA" dirty="0"/>
              <a:t>In particular:</a:t>
            </a:r>
          </a:p>
          <a:p>
            <a:pPr lvl="1"/>
            <a:r>
              <a:rPr lang="en-CA" dirty="0">
                <a:solidFill>
                  <a:srgbClr val="C00000"/>
                </a:solidFill>
              </a:rPr>
              <a:t>Half notes (minims) and eighth notes (</a:t>
            </a:r>
            <a:r>
              <a:rPr lang="en-CA" dirty="0" err="1">
                <a:solidFill>
                  <a:srgbClr val="C00000"/>
                </a:solidFill>
              </a:rPr>
              <a:t>fusae</a:t>
            </a:r>
            <a:r>
              <a:rPr lang="en-CA" dirty="0">
                <a:solidFill>
                  <a:srgbClr val="C00000"/>
                </a:solidFill>
              </a:rPr>
              <a:t>) </a:t>
            </a:r>
            <a:r>
              <a:rPr lang="en-CA" dirty="0"/>
              <a:t>are both much more common (relative to other rhythmic values in a given piece) in madrigals</a:t>
            </a:r>
          </a:p>
          <a:p>
            <a:pPr lvl="1"/>
            <a:r>
              <a:rPr lang="en-CA" dirty="0">
                <a:solidFill>
                  <a:srgbClr val="C00000"/>
                </a:solidFill>
              </a:rPr>
              <a:t>Series of notes of the same rhythmic value </a:t>
            </a:r>
            <a:r>
              <a:rPr lang="en-CA" dirty="0"/>
              <a:t>in a voice tend to be longer overall in madrigals, and also </a:t>
            </a:r>
            <a:r>
              <a:rPr lang="en-CA" dirty="0">
                <a:solidFill>
                  <a:srgbClr val="C00000"/>
                </a:solidFill>
              </a:rPr>
              <a:t>vary more in the number of notes in each series</a:t>
            </a:r>
            <a:endParaRPr lang="en-CA" dirty="0"/>
          </a:p>
          <a:p>
            <a:pPr lvl="1"/>
            <a:r>
              <a:rPr lang="en-CA" dirty="0"/>
              <a:t>Motets</a:t>
            </a:r>
            <a:r>
              <a:rPr lang="en-CA" dirty="0">
                <a:solidFill>
                  <a:srgbClr val="C00000"/>
                </a:solidFill>
              </a:rPr>
              <a:t> have more long notes (breves and longs)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C9E8C-2D03-4FAC-BF98-43093B1B2A2F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77564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Novel insights revealed (2/3)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 err="1"/>
              <a:t>Villotte&amp;frottole</a:t>
            </a:r>
            <a:r>
              <a:rPr lang="en-CA" dirty="0"/>
              <a:t> vs. madrigals (64.6%):</a:t>
            </a:r>
          </a:p>
          <a:p>
            <a:pPr lvl="1"/>
            <a:r>
              <a:rPr lang="en-CA" sz="2800" dirty="0"/>
              <a:t>The differences are less pronounced, but there are still certain patterns, especially relating to </a:t>
            </a:r>
            <a:r>
              <a:rPr lang="en-CA" sz="2800" dirty="0">
                <a:solidFill>
                  <a:srgbClr val="C00000"/>
                </a:solidFill>
              </a:rPr>
              <a:t>rhythm</a:t>
            </a:r>
          </a:p>
          <a:p>
            <a:r>
              <a:rPr lang="en-CA" dirty="0"/>
              <a:t>Details:</a:t>
            </a:r>
          </a:p>
          <a:p>
            <a:pPr lvl="1"/>
            <a:r>
              <a:rPr lang="en-CA" sz="2800" dirty="0"/>
              <a:t>Madrigals tend to have a greater </a:t>
            </a:r>
            <a:r>
              <a:rPr lang="en-CA" sz="2800" dirty="0">
                <a:solidFill>
                  <a:srgbClr val="C00000"/>
                </a:solidFill>
              </a:rPr>
              <a:t>difference between the shortest and longest note durations </a:t>
            </a:r>
            <a:r>
              <a:rPr lang="en-CA" sz="2800" dirty="0"/>
              <a:t>in a piece</a:t>
            </a:r>
          </a:p>
          <a:p>
            <a:pPr lvl="2"/>
            <a:r>
              <a:rPr lang="en-CA" sz="2800" dirty="0"/>
              <a:t>Madrigals tend to have </a:t>
            </a:r>
            <a:r>
              <a:rPr lang="en-CA" sz="2800" dirty="0">
                <a:solidFill>
                  <a:srgbClr val="C00000"/>
                </a:solidFill>
              </a:rPr>
              <a:t>longer note durations in the lowest voice </a:t>
            </a:r>
            <a:r>
              <a:rPr lang="en-CA" sz="2800" dirty="0"/>
              <a:t>(relative to durations in other voices in the same piece)</a:t>
            </a:r>
          </a:p>
          <a:p>
            <a:pPr lvl="2"/>
            <a:r>
              <a:rPr lang="en-CA" sz="2800" dirty="0"/>
              <a:t>The </a:t>
            </a:r>
            <a:r>
              <a:rPr lang="en-CA" sz="2800" dirty="0">
                <a:solidFill>
                  <a:srgbClr val="C00000"/>
                </a:solidFill>
              </a:rPr>
              <a:t>minimum rhythmic value</a:t>
            </a:r>
            <a:r>
              <a:rPr lang="en-CA" sz="2800" dirty="0"/>
              <a:t> in a piece tends to be shorter in madrigals</a:t>
            </a:r>
          </a:p>
          <a:p>
            <a:pPr lvl="1"/>
            <a:endParaRPr lang="en-CA" sz="2800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C9E8C-2D03-4FAC-BF98-43093B1B2A2F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11494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097"/>
            <a:ext cx="10515600" cy="1325563"/>
          </a:xfrm>
        </p:spPr>
        <p:txBody>
          <a:bodyPr/>
          <a:lstStyle/>
          <a:p>
            <a:r>
              <a:rPr lang="en-CA" dirty="0"/>
              <a:t>Novel insights revealed (3/3)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4197"/>
            <a:ext cx="10823294" cy="5139160"/>
          </a:xfrm>
        </p:spPr>
        <p:txBody>
          <a:bodyPr>
            <a:normAutofit lnSpcReduction="10000"/>
          </a:bodyPr>
          <a:lstStyle/>
          <a:p>
            <a:r>
              <a:rPr lang="en-CA" dirty="0" err="1"/>
              <a:t>Villotte&amp;frottole</a:t>
            </a:r>
            <a:r>
              <a:rPr lang="en-CA" dirty="0"/>
              <a:t> vs. motets (84.8%):</a:t>
            </a:r>
          </a:p>
          <a:p>
            <a:pPr lvl="1"/>
            <a:r>
              <a:rPr lang="en-CA" sz="2800" dirty="0"/>
              <a:t>Features based on </a:t>
            </a:r>
            <a:r>
              <a:rPr lang="en-CA" sz="2800" dirty="0">
                <a:solidFill>
                  <a:srgbClr val="C00000"/>
                </a:solidFill>
              </a:rPr>
              <a:t>rhythm</a:t>
            </a:r>
            <a:r>
              <a:rPr lang="en-CA" sz="2800" dirty="0"/>
              <a:t> (and </a:t>
            </a:r>
            <a:r>
              <a:rPr lang="en-CA" sz="2800" dirty="0">
                <a:solidFill>
                  <a:srgbClr val="C00000"/>
                </a:solidFill>
              </a:rPr>
              <a:t>texture</a:t>
            </a:r>
            <a:r>
              <a:rPr lang="en-CA" sz="2800" dirty="0"/>
              <a:t>) dominate</a:t>
            </a:r>
          </a:p>
          <a:p>
            <a:r>
              <a:rPr lang="en-CA" dirty="0"/>
              <a:t>Details:</a:t>
            </a:r>
          </a:p>
          <a:p>
            <a:pPr lvl="1"/>
            <a:r>
              <a:rPr lang="en-CA" sz="2800" dirty="0"/>
              <a:t>Note density is important once again:</a:t>
            </a:r>
          </a:p>
          <a:p>
            <a:pPr lvl="2"/>
            <a:r>
              <a:rPr lang="en-CA" sz="2800" dirty="0"/>
              <a:t>Motets tend to have a much lower </a:t>
            </a:r>
            <a:r>
              <a:rPr lang="en-CA" sz="2800" dirty="0">
                <a:solidFill>
                  <a:srgbClr val="C00000"/>
                </a:solidFill>
              </a:rPr>
              <a:t>note density in the highest voice</a:t>
            </a:r>
          </a:p>
          <a:p>
            <a:pPr lvl="2"/>
            <a:r>
              <a:rPr lang="en-CA" sz="2800" dirty="0"/>
              <a:t>The </a:t>
            </a:r>
            <a:r>
              <a:rPr lang="en-CA" sz="2800" dirty="0">
                <a:solidFill>
                  <a:srgbClr val="C00000"/>
                </a:solidFill>
              </a:rPr>
              <a:t>most common rhythmic value </a:t>
            </a:r>
            <a:r>
              <a:rPr lang="en-CA" sz="2800" dirty="0"/>
              <a:t>tends to be longer in motets</a:t>
            </a:r>
          </a:p>
          <a:p>
            <a:pPr lvl="1"/>
            <a:r>
              <a:rPr lang="en-CA" sz="2800" dirty="0"/>
              <a:t>Rests are particularly significant:</a:t>
            </a:r>
          </a:p>
          <a:p>
            <a:pPr lvl="2"/>
            <a:r>
              <a:rPr lang="en-CA" sz="2800" dirty="0"/>
              <a:t>Motets tend to have more</a:t>
            </a:r>
            <a:r>
              <a:rPr lang="en-CA" sz="2800" dirty="0">
                <a:solidFill>
                  <a:srgbClr val="C00000"/>
                </a:solidFill>
              </a:rPr>
              <a:t> rests </a:t>
            </a:r>
            <a:r>
              <a:rPr lang="en-CA" sz="2800" dirty="0"/>
              <a:t>in general</a:t>
            </a:r>
          </a:p>
          <a:p>
            <a:pPr lvl="2"/>
            <a:r>
              <a:rPr lang="en-CA" sz="2800" dirty="0"/>
              <a:t>In particular, motets tend to have more </a:t>
            </a:r>
            <a:r>
              <a:rPr lang="en-CA" sz="2800" dirty="0">
                <a:solidFill>
                  <a:srgbClr val="C00000"/>
                </a:solidFill>
              </a:rPr>
              <a:t>points where at least one voice is silent while at least one other is sounding</a:t>
            </a:r>
          </a:p>
          <a:p>
            <a:pPr lvl="1"/>
            <a:endParaRPr lang="en-CA" dirty="0">
              <a:solidFill>
                <a:srgbClr val="C00000"/>
              </a:solidFill>
            </a:endParaRPr>
          </a:p>
          <a:p>
            <a:pPr lvl="1"/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C9E8C-2D03-4FAC-BF98-43093B1B2A2F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57425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Madrigal, B. Pisano, </a:t>
            </a:r>
            <a:r>
              <a:rPr lang="en-CA" i="1" dirty="0" err="1"/>
              <a:t>Che</a:t>
            </a:r>
            <a:r>
              <a:rPr lang="en-CA" i="1" dirty="0"/>
              <a:t> </a:t>
            </a:r>
            <a:r>
              <a:rPr lang="en-CA" i="1" dirty="0" err="1"/>
              <a:t>deggio</a:t>
            </a:r>
            <a:r>
              <a:rPr lang="en-CA" i="1" dirty="0"/>
              <a:t> far</a:t>
            </a:r>
            <a:r>
              <a:rPr lang="en-CA" dirty="0"/>
              <a:t>, cantus</a:t>
            </a:r>
            <a:br>
              <a:rPr lang="en-CA" dirty="0"/>
            </a:br>
            <a:r>
              <a:rPr lang="en-CA" dirty="0"/>
              <a:t>Florence 164 no. 12 (madrigal section)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796" y="1937469"/>
            <a:ext cx="5985204" cy="36048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37469"/>
            <a:ext cx="5746433" cy="330699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C9E8C-2D03-4FAC-BF98-43093B1B2A2F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94192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7191" y="1580217"/>
            <a:ext cx="9206945" cy="51099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Carpentras</a:t>
            </a:r>
            <a:r>
              <a:rPr lang="en-CA" dirty="0"/>
              <a:t>, </a:t>
            </a:r>
            <a:r>
              <a:rPr lang="en-CA" i="1" dirty="0"/>
              <a:t>Miserere </a:t>
            </a:r>
            <a:r>
              <a:rPr lang="en-CA" i="1" dirty="0" err="1"/>
              <a:t>mei</a:t>
            </a:r>
            <a:r>
              <a:rPr lang="en-CA" i="1" dirty="0"/>
              <a:t> </a:t>
            </a:r>
            <a:r>
              <a:rPr lang="en-CA" i="1" dirty="0" err="1"/>
              <a:t>deus</a:t>
            </a:r>
            <a:r>
              <a:rPr lang="en-CA" dirty="0"/>
              <a:t>, F 164,  n. 78</a:t>
            </a:r>
            <a:br>
              <a:rPr lang="en-CA" dirty="0"/>
            </a:br>
            <a:r>
              <a:rPr lang="en-CA" dirty="0"/>
              <a:t>Altus (pt. 4, motets)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C9E8C-2D03-4FAC-BF98-43093B1B2A2F}" type="slidenum">
              <a:rPr lang="en-CA" smtClean="0"/>
              <a:t>39</a:t>
            </a:fld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3599727" y="3350871"/>
            <a:ext cx="6557058" cy="14236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4907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My 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sz="3200" dirty="0"/>
              <a:t>The madrigal was deliberately created as a </a:t>
            </a:r>
          </a:p>
          <a:p>
            <a:pPr lvl="1"/>
            <a:r>
              <a:rPr lang="en-CA" sz="3200" dirty="0"/>
              <a:t>high-style genre of secular music</a:t>
            </a:r>
          </a:p>
          <a:p>
            <a:pPr lvl="1"/>
            <a:r>
              <a:rPr lang="en-CA" sz="3200" dirty="0"/>
              <a:t>that emulates the style of the sacred motet</a:t>
            </a:r>
          </a:p>
          <a:p>
            <a:pPr marL="0" indent="0">
              <a:buNone/>
            </a:pPr>
            <a:endParaRPr lang="en-CA" sz="3200" dirty="0"/>
          </a:p>
          <a:p>
            <a:pPr marL="0" indent="0">
              <a:buNone/>
            </a:pPr>
            <a:r>
              <a:rPr lang="en-CA" sz="3200" dirty="0"/>
              <a:t>Why?</a:t>
            </a:r>
          </a:p>
          <a:p>
            <a:pPr lvl="1"/>
            <a:r>
              <a:rPr lang="en-CA" sz="3200" dirty="0"/>
              <a:t>Musical sources</a:t>
            </a:r>
          </a:p>
          <a:p>
            <a:pPr lvl="1"/>
            <a:r>
              <a:rPr lang="en-CA" sz="3200" dirty="0"/>
              <a:t>Texts</a:t>
            </a:r>
          </a:p>
          <a:p>
            <a:pPr lvl="1"/>
            <a:r>
              <a:rPr lang="en-CA" sz="3200" dirty="0"/>
              <a:t>Musical style</a:t>
            </a:r>
          </a:p>
          <a:p>
            <a:pPr lvl="1"/>
            <a:r>
              <a:rPr lang="en-CA" sz="3200" dirty="0"/>
              <a:t>Cultural context (not today)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C9E8C-2D03-4FAC-BF98-43093B1B2A2F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43487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Pesenti</a:t>
            </a:r>
            <a:r>
              <a:rPr lang="en-CA" dirty="0"/>
              <a:t>, </a:t>
            </a:r>
            <a:r>
              <a:rPr lang="en-CA" dirty="0" err="1"/>
              <a:t>Villotta</a:t>
            </a:r>
            <a:r>
              <a:rPr lang="en-CA" dirty="0"/>
              <a:t>, </a:t>
            </a:r>
            <a:r>
              <a:rPr lang="en-CA" i="1" dirty="0" err="1"/>
              <a:t>Quando</a:t>
            </a:r>
            <a:r>
              <a:rPr lang="en-CA" i="1" dirty="0"/>
              <a:t> lo </a:t>
            </a:r>
            <a:r>
              <a:rPr lang="en-CA" i="1" dirty="0" err="1"/>
              <a:t>pomo</a:t>
            </a:r>
            <a:r>
              <a:rPr lang="en-CA" i="1" dirty="0"/>
              <a:t>, </a:t>
            </a:r>
            <a:r>
              <a:rPr lang="en-CA" dirty="0"/>
              <a:t>Florence 164, no. 32 (</a:t>
            </a:r>
            <a:r>
              <a:rPr lang="en-CA" dirty="0" err="1"/>
              <a:t>villotta</a:t>
            </a:r>
            <a:r>
              <a:rPr lang="en-CA" dirty="0"/>
              <a:t> and frottola section), altus</a:t>
            </a:r>
            <a:br>
              <a:rPr lang="en-CA" dirty="0"/>
            </a:b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C9E8C-2D03-4FAC-BF98-43093B1B2A2F}" type="slidenum">
              <a:rPr lang="en-CA" smtClean="0"/>
              <a:t>40</a:t>
            </a:fld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5192"/>
          <a:stretch/>
        </p:blipFill>
        <p:spPr>
          <a:xfrm>
            <a:off x="925010" y="1371608"/>
            <a:ext cx="10180899" cy="530382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74557" y="4462040"/>
            <a:ext cx="4878730" cy="163781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40105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Caveats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The madrigal does share some features with the motet – which lend themselves to the “high style”</a:t>
            </a:r>
          </a:p>
          <a:p>
            <a:pPr lvl="1"/>
            <a:r>
              <a:rPr lang="en-CA" dirty="0"/>
              <a:t>Madrigals are longer than other secular Italian genres</a:t>
            </a:r>
          </a:p>
          <a:p>
            <a:pPr lvl="1"/>
            <a:r>
              <a:rPr lang="en-CA" dirty="0"/>
              <a:t>All voices are similar in terms of the size of leaps; i.e. melodic style</a:t>
            </a:r>
          </a:p>
          <a:p>
            <a:r>
              <a:rPr lang="en-CA" dirty="0"/>
              <a:t>The motets mostly earlier than madrigals (affecting ranges, rhythm); a better comparison set might be later motets</a:t>
            </a:r>
          </a:p>
          <a:p>
            <a:r>
              <a:rPr lang="en-CA" dirty="0"/>
              <a:t>Some of the similarities between madrigals and motets (such as imitation) are things that </a:t>
            </a:r>
            <a:r>
              <a:rPr lang="en-CA" dirty="0" err="1"/>
              <a:t>jSymbolic</a:t>
            </a:r>
            <a:r>
              <a:rPr lang="en-CA" dirty="0"/>
              <a:t> does not yet include as features </a:t>
            </a:r>
          </a:p>
          <a:p>
            <a:r>
              <a:rPr lang="en-CA" dirty="0"/>
              <a:t>Many of the differences are related to text-setting practices for Italian and Latin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C9E8C-2D03-4FAC-BF98-43093B1B2A2F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06983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did we learn?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The particular musical characteristics an expert might think differentiate the genres are generally </a:t>
            </a:r>
            <a:r>
              <a:rPr lang="en-CA" dirty="0">
                <a:solidFill>
                  <a:srgbClr val="C00000"/>
                </a:solidFill>
              </a:rPr>
              <a:t>correct, but not perfect</a:t>
            </a:r>
          </a:p>
          <a:p>
            <a:r>
              <a:rPr lang="en-CA" dirty="0">
                <a:solidFill>
                  <a:srgbClr val="C00000"/>
                </a:solidFill>
              </a:rPr>
              <a:t>Rhythm</a:t>
            </a:r>
            <a:r>
              <a:rPr lang="en-CA" dirty="0"/>
              <a:t> is a key feature in genre identification</a:t>
            </a:r>
          </a:p>
          <a:p>
            <a:pPr lvl="1"/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C9E8C-2D03-4FAC-BF98-43093B1B2A2F}" type="slidenum">
              <a:rPr lang="en-CA" smtClean="0"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27806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does </a:t>
            </a:r>
            <a:r>
              <a:rPr lang="en-CA" dirty="0" err="1"/>
              <a:t>jSymbolic</a:t>
            </a:r>
            <a:r>
              <a:rPr lang="en-CA" dirty="0"/>
              <a:t> tell us about the origins of the madrigal?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I was wrong about many of the similarities between the madrigal and motet – they are very different</a:t>
            </a:r>
          </a:p>
          <a:p>
            <a:r>
              <a:rPr lang="en-CA" dirty="0"/>
              <a:t>The </a:t>
            </a:r>
            <a:r>
              <a:rPr lang="en-CA" b="1" dirty="0" err="1"/>
              <a:t>villotta</a:t>
            </a:r>
            <a:r>
              <a:rPr lang="en-CA" dirty="0"/>
              <a:t> emerges as an important genre for the origins of the madrigal – even though it has almost never been considered in this role before</a:t>
            </a:r>
          </a:p>
          <a:p>
            <a:r>
              <a:rPr lang="en-CA" dirty="0"/>
              <a:t>Cory’s </a:t>
            </a:r>
            <a:r>
              <a:rPr lang="en-CA" dirty="0" err="1"/>
              <a:t>jSymbolic</a:t>
            </a:r>
            <a:r>
              <a:rPr lang="en-CA" dirty="0"/>
              <a:t> has forced me to reconsider my hypotheses, and taught us a great deal about a key moment in music history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C9E8C-2D03-4FAC-BF98-43093B1B2A2F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77847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6512"/>
          </a:xfrm>
        </p:spPr>
        <p:txBody>
          <a:bodyPr/>
          <a:lstStyle/>
          <a:p>
            <a:r>
              <a:rPr lang="en-CA" dirty="0"/>
              <a:t>Thanks to: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61638"/>
            <a:ext cx="10515600" cy="264894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CA" sz="3800" dirty="0"/>
              <a:t>Ian Lorenz, Jonathan Stuchbery, and Vi-An Tran, for creating our symbolic corpus</a:t>
            </a:r>
          </a:p>
          <a:p>
            <a:pPr>
              <a:lnSpc>
                <a:spcPct val="120000"/>
              </a:lnSpc>
            </a:pPr>
            <a:r>
              <a:rPr lang="en-CA" sz="3800" dirty="0"/>
              <a:t>Zoey Cochran, for her ideas on the early madrigal</a:t>
            </a:r>
          </a:p>
          <a:p>
            <a:pPr>
              <a:lnSpc>
                <a:spcPct val="120000"/>
              </a:lnSpc>
            </a:pPr>
            <a:r>
              <a:rPr lang="en-CA" sz="3800" dirty="0"/>
              <a:t>Florentine libraries: the Biblioteca </a:t>
            </a:r>
            <a:r>
              <a:rPr lang="en-CA" sz="3800" dirty="0" err="1"/>
              <a:t>Nazionale</a:t>
            </a:r>
            <a:r>
              <a:rPr lang="en-CA" sz="3800" dirty="0"/>
              <a:t> Centrale and </a:t>
            </a:r>
            <a:r>
              <a:rPr lang="it-IT" sz="3800" dirty="0"/>
              <a:t>the Conservatorio di Musica Luigi Cherubini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Picture 22" descr="Marianopolis 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55367" y="4029099"/>
            <a:ext cx="2241550" cy="4175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63" y="3949443"/>
            <a:ext cx="3258934" cy="576825"/>
          </a:xfrm>
          <a:prstGeom prst="rect">
            <a:avLst/>
          </a:prstGeom>
        </p:spPr>
      </p:pic>
      <p:pic>
        <p:nvPicPr>
          <p:cNvPr id="6" name="Picture 1" descr="Schulich_C_Bi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30603" y="3911893"/>
            <a:ext cx="4572000" cy="701814"/>
          </a:xfrm>
          <a:prstGeom prst="rect">
            <a:avLst/>
          </a:prstGeom>
          <a:noFill/>
        </p:spPr>
      </p:pic>
      <p:pic>
        <p:nvPicPr>
          <p:cNvPr id="7" name="Picture 6" descr="SSHRC-CRSH_FIP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0863" y="4850909"/>
            <a:ext cx="7543800" cy="315368"/>
          </a:xfrm>
          <a:prstGeom prst="rect">
            <a:avLst/>
          </a:prstGeom>
        </p:spPr>
      </p:pic>
      <p:pic>
        <p:nvPicPr>
          <p:cNvPr id="8" name="Picture 17" descr="CIRMMT_Logo2005BlackHi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361796" y="4715022"/>
            <a:ext cx="3240807" cy="541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http://www.frqsc.gouv.qc.ca/documents/10191/403458/FRQSC_RGB%28multimedia-transparent%29.png/29136f7b-94f2-48c7-9895-093a24fbaeb1?t=143230250600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220" y="5487480"/>
            <a:ext cx="2333075" cy="67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villa i tatti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848" y="5490918"/>
            <a:ext cx="2083001" cy="72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C9E8C-2D03-4FAC-BF98-43093B1B2A2F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09255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C9E8C-2D03-4FAC-BF98-43093B1B2A2F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19879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C9E8C-2D03-4FAC-BF98-43093B1B2A2F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48667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C9E8C-2D03-4FAC-BF98-43093B1B2A2F}" type="slidenum">
              <a:rPr lang="en-CA" smtClean="0"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66875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5235"/>
            <a:ext cx="10515600" cy="630821"/>
          </a:xfrm>
        </p:spPr>
        <p:txBody>
          <a:bodyPr>
            <a:normAutofit fontScale="90000"/>
          </a:bodyPr>
          <a:lstStyle/>
          <a:p>
            <a:r>
              <a:rPr lang="en-CA" dirty="0"/>
              <a:t>Our corpus: 12 composers, + 10 anon. pieces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C9E8C-2D03-4FAC-BF98-43093B1B2A2F}" type="slidenum">
              <a:rPr lang="en-CA" smtClean="0"/>
              <a:t>48</a:t>
            </a:fld>
            <a:endParaRPr lang="en-CA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209553" y="833375"/>
          <a:ext cx="9346557" cy="55577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03401">
                  <a:extLst>
                    <a:ext uri="{9D8B030D-6E8A-4147-A177-3AD203B41FA5}">
                      <a16:colId xmlns:a16="http://schemas.microsoft.com/office/drawing/2014/main" val="1946443693"/>
                    </a:ext>
                  </a:extLst>
                </a:gridCol>
                <a:gridCol w="1936072">
                  <a:extLst>
                    <a:ext uri="{9D8B030D-6E8A-4147-A177-3AD203B41FA5}">
                      <a16:colId xmlns:a16="http://schemas.microsoft.com/office/drawing/2014/main" val="1294508863"/>
                    </a:ext>
                  </a:extLst>
                </a:gridCol>
                <a:gridCol w="1669028">
                  <a:extLst>
                    <a:ext uri="{9D8B030D-6E8A-4147-A177-3AD203B41FA5}">
                      <a16:colId xmlns:a16="http://schemas.microsoft.com/office/drawing/2014/main" val="3440521320"/>
                    </a:ext>
                  </a:extLst>
                </a:gridCol>
                <a:gridCol w="1669028">
                  <a:extLst>
                    <a:ext uri="{9D8B030D-6E8A-4147-A177-3AD203B41FA5}">
                      <a16:colId xmlns:a16="http://schemas.microsoft.com/office/drawing/2014/main" val="2993133613"/>
                    </a:ext>
                  </a:extLst>
                </a:gridCol>
                <a:gridCol w="1669028">
                  <a:extLst>
                    <a:ext uri="{9D8B030D-6E8A-4147-A177-3AD203B41FA5}">
                      <a16:colId xmlns:a16="http://schemas.microsoft.com/office/drawing/2014/main" val="3641112285"/>
                    </a:ext>
                  </a:extLst>
                </a:gridCol>
              </a:tblGrid>
              <a:tr h="374309"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u="none" strike="noStrike" dirty="0">
                          <a:effectLst/>
                        </a:rPr>
                        <a:t>Section: 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u="none" strike="noStrike" dirty="0">
                          <a:effectLst/>
                        </a:rPr>
                        <a:t>1) Madrigal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u="none" strike="noStrike" dirty="0">
                          <a:effectLst/>
                        </a:rPr>
                        <a:t>2) V&amp;F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u="none" strike="noStrike" dirty="0">
                          <a:effectLst/>
                        </a:rPr>
                        <a:t>4) Motet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u="none" strike="noStrike" dirty="0">
                          <a:effectLst/>
                        </a:rPr>
                        <a:t>Total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9904458"/>
                  </a:ext>
                </a:extLst>
              </a:tr>
              <a:tr h="366671"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u="none" strike="noStrike" dirty="0">
                          <a:effectLst/>
                        </a:rPr>
                        <a:t>Pisano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u="none" strike="noStrike" dirty="0">
                          <a:effectLst/>
                        </a:rPr>
                        <a:t>19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u="none" strike="noStrike">
                          <a:effectLst/>
                        </a:rPr>
                        <a:t> 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u="none" strike="noStrike">
                          <a:effectLst/>
                        </a:rPr>
                        <a:t> 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u="none" strike="noStrike">
                          <a:effectLst/>
                        </a:rPr>
                        <a:t>19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296431"/>
                  </a:ext>
                </a:extLst>
              </a:tr>
              <a:tr h="366671"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u="none" strike="noStrike" dirty="0" err="1">
                          <a:effectLst/>
                        </a:rPr>
                        <a:t>Festa</a:t>
                      </a:r>
                      <a:r>
                        <a:rPr lang="en-CA" sz="2400" u="none" strike="noStrike" dirty="0">
                          <a:effectLst/>
                        </a:rPr>
                        <a:t>, S.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u="none" strike="noStrike" dirty="0">
                          <a:effectLst/>
                        </a:rPr>
                        <a:t>7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u="none" strike="noStrike">
                          <a:effectLst/>
                        </a:rPr>
                        <a:t>1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u="none" strike="noStrike">
                          <a:effectLst/>
                        </a:rPr>
                        <a:t> 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u="none" strike="noStrike">
                          <a:effectLst/>
                        </a:rPr>
                        <a:t>8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419379"/>
                  </a:ext>
                </a:extLst>
              </a:tr>
              <a:tr h="366671"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u="none" strike="noStrike" dirty="0">
                          <a:effectLst/>
                        </a:rPr>
                        <a:t>FP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u="none" strike="noStrike" dirty="0">
                          <a:effectLst/>
                        </a:rPr>
                        <a:t> 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u="none" strike="noStrike">
                          <a:effectLst/>
                        </a:rPr>
                        <a:t>2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u="none" strike="noStrike">
                          <a:effectLst/>
                        </a:rPr>
                        <a:t> 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u="none" strike="noStrike">
                          <a:effectLst/>
                        </a:rPr>
                        <a:t>2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1327765"/>
                  </a:ext>
                </a:extLst>
              </a:tr>
              <a:tr h="366671"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u="none" strike="noStrike" dirty="0" err="1">
                          <a:effectLst/>
                        </a:rPr>
                        <a:t>Pesenti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u="none" strike="noStrike" dirty="0">
                          <a:effectLst/>
                        </a:rPr>
                        <a:t> 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u="none" strike="noStrike">
                          <a:effectLst/>
                        </a:rPr>
                        <a:t>3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u="none" strike="noStrike">
                          <a:effectLst/>
                        </a:rPr>
                        <a:t> 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u="none" strike="noStrike">
                          <a:effectLst/>
                        </a:rPr>
                        <a:t>3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307108"/>
                  </a:ext>
                </a:extLst>
              </a:tr>
              <a:tr h="366671"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u="none" strike="noStrike">
                          <a:effectLst/>
                        </a:rPr>
                        <a:t>Tromboncino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u="none" strike="noStrike" dirty="0">
                          <a:effectLst/>
                        </a:rPr>
                        <a:t> 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u="none" strike="noStrike" dirty="0">
                          <a:effectLst/>
                        </a:rPr>
                        <a:t>2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u="none" strike="noStrike">
                          <a:effectLst/>
                        </a:rPr>
                        <a:t> 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u="none" strike="noStrike">
                          <a:effectLst/>
                        </a:rPr>
                        <a:t>2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5965596"/>
                  </a:ext>
                </a:extLst>
              </a:tr>
              <a:tr h="366671"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u="none" strike="noStrike">
                          <a:effectLst/>
                        </a:rPr>
                        <a:t>Anon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u="none" strike="noStrike" dirty="0">
                          <a:effectLst/>
                        </a:rPr>
                        <a:t>1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u="none" strike="noStrike" dirty="0">
                          <a:effectLst/>
                        </a:rPr>
                        <a:t>7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u="none" strike="noStrike">
                          <a:effectLst/>
                        </a:rPr>
                        <a:t>2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u="none" strike="noStrike">
                          <a:effectLst/>
                        </a:rPr>
                        <a:t>10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0353252"/>
                  </a:ext>
                </a:extLst>
              </a:tr>
              <a:tr h="366671"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u="none" strike="noStrike">
                          <a:effectLst/>
                        </a:rPr>
                        <a:t>Compere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u="none" strike="noStrike" dirty="0">
                          <a:effectLst/>
                        </a:rPr>
                        <a:t> 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u="none" strike="noStrike" dirty="0">
                          <a:effectLst/>
                        </a:rPr>
                        <a:t>1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u="none" strike="noStrike">
                          <a:effectLst/>
                        </a:rPr>
                        <a:t> 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u="none" strike="noStrike">
                          <a:effectLst/>
                        </a:rPr>
                        <a:t>1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4348800"/>
                  </a:ext>
                </a:extLst>
              </a:tr>
              <a:tr h="366671"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u="none" strike="noStrike">
                          <a:effectLst/>
                        </a:rPr>
                        <a:t>Obrecht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u="none" strike="noStrike">
                          <a:effectLst/>
                        </a:rPr>
                        <a:t> 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u="none" strike="noStrike" dirty="0">
                          <a:effectLst/>
                        </a:rPr>
                        <a:t>1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u="none" strike="noStrike">
                          <a:effectLst/>
                        </a:rPr>
                        <a:t> 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u="none" strike="noStrike">
                          <a:effectLst/>
                        </a:rPr>
                        <a:t>1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463829"/>
                  </a:ext>
                </a:extLst>
              </a:tr>
              <a:tr h="366671"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u="none" strike="noStrike">
                          <a:effectLst/>
                        </a:rPr>
                        <a:t>Isaac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u="none" strike="noStrike">
                          <a:effectLst/>
                        </a:rPr>
                        <a:t> 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u="none" strike="noStrike" dirty="0">
                          <a:effectLst/>
                        </a:rPr>
                        <a:t>1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u="none" strike="noStrike" dirty="0">
                          <a:effectLst/>
                        </a:rPr>
                        <a:t>1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u="none" strike="noStrike">
                          <a:effectLst/>
                        </a:rPr>
                        <a:t>2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0338837"/>
                  </a:ext>
                </a:extLst>
              </a:tr>
              <a:tr h="366671"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u="none" strike="noStrike">
                          <a:effectLst/>
                        </a:rPr>
                        <a:t>Josquin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u="none" strike="noStrike">
                          <a:effectLst/>
                        </a:rPr>
                        <a:t> 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u="none" strike="noStrike" dirty="0">
                          <a:effectLst/>
                        </a:rPr>
                        <a:t>1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u="none" strike="noStrike" dirty="0">
                          <a:effectLst/>
                        </a:rPr>
                        <a:t>4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u="none" strike="noStrike">
                          <a:effectLst/>
                        </a:rPr>
                        <a:t>5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7049458"/>
                  </a:ext>
                </a:extLst>
              </a:tr>
              <a:tr h="366671"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u="none" strike="noStrike">
                          <a:effectLst/>
                        </a:rPr>
                        <a:t>Mouton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u="none" strike="noStrike">
                          <a:effectLst/>
                        </a:rPr>
                        <a:t> 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u="none" strike="noStrike">
                          <a:effectLst/>
                        </a:rPr>
                        <a:t> 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u="none" strike="noStrike" dirty="0">
                          <a:effectLst/>
                        </a:rPr>
                        <a:t>3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u="none" strike="noStrike" dirty="0">
                          <a:effectLst/>
                        </a:rPr>
                        <a:t>3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3498099"/>
                  </a:ext>
                </a:extLst>
              </a:tr>
              <a:tr h="366671"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u="none" strike="noStrike">
                          <a:effectLst/>
                        </a:rPr>
                        <a:t>Carpentras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u="none" strike="noStrike">
                          <a:effectLst/>
                        </a:rPr>
                        <a:t> 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u="none" strike="noStrike">
                          <a:effectLst/>
                        </a:rPr>
                        <a:t> 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u="none" strike="noStrike" dirty="0">
                          <a:effectLst/>
                        </a:rPr>
                        <a:t>1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u="none" strike="noStrike" dirty="0">
                          <a:effectLst/>
                        </a:rPr>
                        <a:t>1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206172"/>
                  </a:ext>
                </a:extLst>
              </a:tr>
              <a:tr h="374309"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u="none" strike="noStrike">
                          <a:effectLst/>
                        </a:rPr>
                        <a:t>de Silva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u="none" strike="noStrike">
                          <a:effectLst/>
                        </a:rPr>
                        <a:t> 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u="none" strike="noStrike">
                          <a:effectLst/>
                        </a:rPr>
                        <a:t> 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u="none" strike="noStrike" dirty="0">
                          <a:effectLst/>
                        </a:rPr>
                        <a:t>1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u="none" strike="noStrike" dirty="0">
                          <a:effectLst/>
                        </a:rPr>
                        <a:t>1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8246195"/>
                  </a:ext>
                </a:extLst>
              </a:tr>
              <a:tr h="374309"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u="none" strike="noStrike">
                          <a:effectLst/>
                        </a:rPr>
                        <a:t> 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u="none" strike="noStrike">
                          <a:effectLst/>
                        </a:rPr>
                        <a:t>27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u="none" strike="noStrike">
                          <a:effectLst/>
                        </a:rPr>
                        <a:t>19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u="none" strike="noStrike" dirty="0">
                          <a:effectLst/>
                        </a:rPr>
                        <a:t>12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u="none" strike="noStrike" dirty="0">
                          <a:effectLst/>
                        </a:rPr>
                        <a:t>58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3833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48277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First </a:t>
            </a:r>
            <a:r>
              <a:rPr lang="en-CA" dirty="0" err="1"/>
              <a:t>Madrigalists</a:t>
            </a:r>
            <a:r>
              <a:rPr lang="en-CA" dirty="0"/>
              <a:t>: Composers whose music is found in Florentine manuscripts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58009"/>
            <a:ext cx="10923740" cy="47726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b="1" dirty="0">
                <a:solidFill>
                  <a:srgbClr val="FF0000"/>
                </a:solidFill>
              </a:rPr>
              <a:t>Bernardo Pisano </a:t>
            </a:r>
            <a:r>
              <a:rPr lang="en-CA" dirty="0"/>
              <a:t>(1490-1548) </a:t>
            </a:r>
          </a:p>
          <a:p>
            <a:r>
              <a:rPr lang="en-CA" dirty="0"/>
              <a:t>Trained in Florentine churches: the Duomo and Santa Annunziata</a:t>
            </a:r>
          </a:p>
          <a:p>
            <a:r>
              <a:rPr lang="en-CA" dirty="0"/>
              <a:t>Chapel master of the Duomo, 1512</a:t>
            </a:r>
          </a:p>
          <a:p>
            <a:r>
              <a:rPr lang="en-CA" dirty="0"/>
              <a:t>Also works with the Papal chapel in Rome under Leo X, 1514 </a:t>
            </a:r>
          </a:p>
          <a:p>
            <a:pPr marL="0" indent="0">
              <a:buNone/>
            </a:pPr>
            <a:r>
              <a:rPr lang="en-CA" b="1" dirty="0">
                <a:solidFill>
                  <a:srgbClr val="FF0000"/>
                </a:solidFill>
              </a:rPr>
              <a:t>Sebastiano </a:t>
            </a:r>
            <a:r>
              <a:rPr lang="en-CA" b="1" dirty="0" err="1">
                <a:solidFill>
                  <a:srgbClr val="FF0000"/>
                </a:solidFill>
              </a:rPr>
              <a:t>Festa</a:t>
            </a:r>
            <a:r>
              <a:rPr lang="en-CA" b="1" dirty="0">
                <a:solidFill>
                  <a:srgbClr val="FF0000"/>
                </a:solidFill>
              </a:rPr>
              <a:t> </a:t>
            </a:r>
            <a:r>
              <a:rPr lang="en-CA" dirty="0"/>
              <a:t>(c. 1490-1524)</a:t>
            </a:r>
          </a:p>
          <a:p>
            <a:r>
              <a:rPr lang="en-CA" dirty="0"/>
              <a:t>Active in Rome, connected with court of Leo X (Medici pope)</a:t>
            </a:r>
          </a:p>
          <a:p>
            <a:pPr marL="0" indent="0">
              <a:buNone/>
            </a:pPr>
            <a:r>
              <a:rPr lang="en-CA" b="1" dirty="0">
                <a:solidFill>
                  <a:schemeClr val="bg1">
                    <a:lumMod val="65000"/>
                  </a:schemeClr>
                </a:solidFill>
              </a:rPr>
              <a:t>Philippe Verdelot 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(c. 1480-c. 1530?), French composer</a:t>
            </a: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Venice (according to Vasari), then Rome in 1510s</a:t>
            </a: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Arrives in Florence, 1521 (probably dead by 1530)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7EF7B-3932-4C75-B6EE-53B93882707D}" type="slidenum">
              <a:rPr lang="en-CA" smtClean="0"/>
              <a:t>49</a:t>
            </a:fld>
            <a:endParaRPr lang="en-CA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38200" y="4949690"/>
            <a:ext cx="10805491" cy="5466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694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50" y="1518024"/>
            <a:ext cx="11442700" cy="993682"/>
          </a:xfrm>
        </p:spPr>
        <p:txBody>
          <a:bodyPr>
            <a:normAutofit fontScale="90000"/>
          </a:bodyPr>
          <a:lstStyle/>
          <a:p>
            <a:r>
              <a:rPr lang="en-CA" dirty="0"/>
              <a:t>What do sources tell us? </a:t>
            </a:r>
            <a:br>
              <a:rPr lang="en-CA" dirty="0"/>
            </a:br>
            <a:r>
              <a:rPr lang="en-CA" sz="4000" dirty="0"/>
              <a:t>Madrigals are the first Italian secular genre to be copied and printed in </a:t>
            </a:r>
            <a:r>
              <a:rPr lang="en-CA" sz="4000" dirty="0">
                <a:solidFill>
                  <a:srgbClr val="0070C0"/>
                </a:solidFill>
              </a:rPr>
              <a:t>partbooks</a:t>
            </a:r>
            <a:r>
              <a:rPr lang="en-CA" sz="4000" dirty="0"/>
              <a:t> (previously used only for Masses and motets)</a:t>
            </a:r>
            <a:br>
              <a:rPr lang="en-CA" sz="4000" dirty="0"/>
            </a:br>
            <a:br>
              <a:rPr lang="en-CA" sz="4000" dirty="0"/>
            </a:br>
            <a:endParaRPr lang="en-CA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499" y="2779060"/>
            <a:ext cx="11275751" cy="339790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CA" dirty="0"/>
              <a:t>Prints</a:t>
            </a:r>
          </a:p>
          <a:p>
            <a:r>
              <a:rPr lang="en-CA" i="1" dirty="0" err="1"/>
              <a:t>Motetti</a:t>
            </a:r>
            <a:r>
              <a:rPr lang="en-CA" i="1" dirty="0"/>
              <a:t> e Canzone I </a:t>
            </a:r>
            <a:r>
              <a:rPr lang="en-CA" dirty="0"/>
              <a:t>(Rome, 1520), </a:t>
            </a:r>
            <a:r>
              <a:rPr lang="en-CA" dirty="0">
                <a:solidFill>
                  <a:srgbClr val="0070C0"/>
                </a:solidFill>
              </a:rPr>
              <a:t>partbooks</a:t>
            </a:r>
            <a:endParaRPr lang="en-CA" dirty="0"/>
          </a:p>
          <a:p>
            <a:r>
              <a:rPr lang="en-CA" dirty="0"/>
              <a:t>Pisano, </a:t>
            </a:r>
            <a:r>
              <a:rPr lang="en-CA" i="1" dirty="0"/>
              <a:t>Musica </a:t>
            </a:r>
            <a:r>
              <a:rPr lang="en-CA" i="1" dirty="0" err="1"/>
              <a:t>sopra</a:t>
            </a:r>
            <a:r>
              <a:rPr lang="en-CA" i="1" dirty="0"/>
              <a:t> le Canzone del </a:t>
            </a:r>
            <a:r>
              <a:rPr lang="en-CA" i="1" dirty="0" err="1"/>
              <a:t>petrarcha</a:t>
            </a:r>
            <a:r>
              <a:rPr lang="en-CA" dirty="0"/>
              <a:t> (Petrucci, </a:t>
            </a:r>
            <a:r>
              <a:rPr lang="en-CA" dirty="0" err="1"/>
              <a:t>Fossombrone</a:t>
            </a:r>
            <a:r>
              <a:rPr lang="en-CA" dirty="0"/>
              <a:t>, 1520) </a:t>
            </a:r>
            <a:r>
              <a:rPr lang="en-CA" dirty="0">
                <a:solidFill>
                  <a:srgbClr val="0070C0"/>
                </a:solidFill>
              </a:rPr>
              <a:t>partbooks</a:t>
            </a:r>
          </a:p>
          <a:p>
            <a:pPr marL="0" indent="0">
              <a:buNone/>
            </a:pPr>
            <a:r>
              <a:rPr lang="en-CA" dirty="0"/>
              <a:t>Manuscripts</a:t>
            </a:r>
          </a:p>
          <a:p>
            <a:r>
              <a:rPr lang="en-CA" dirty="0"/>
              <a:t>Florence 164 (c. 1522),</a:t>
            </a:r>
            <a:r>
              <a:rPr lang="en-CA" dirty="0">
                <a:solidFill>
                  <a:srgbClr val="0070C0"/>
                </a:solidFill>
              </a:rPr>
              <a:t> partbooks</a:t>
            </a:r>
            <a:endParaRPr lang="en-CA" dirty="0"/>
          </a:p>
          <a:p>
            <a:r>
              <a:rPr lang="en-CA" dirty="0"/>
              <a:t>Chicago, Newberry Library (c. 1527) </a:t>
            </a:r>
            <a:r>
              <a:rPr lang="en-CA" dirty="0">
                <a:solidFill>
                  <a:srgbClr val="0070C0"/>
                </a:solidFill>
              </a:rPr>
              <a:t>partbooks</a:t>
            </a:r>
          </a:p>
          <a:p>
            <a:pPr marL="0" indent="0">
              <a:buNone/>
            </a:pPr>
            <a:endParaRPr lang="en-CA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CA" sz="3300" dirty="0"/>
              <a:t>Madrigals are called </a:t>
            </a:r>
            <a:r>
              <a:rPr lang="en-CA" sz="3300" i="1" dirty="0"/>
              <a:t>Canzone</a:t>
            </a:r>
            <a:r>
              <a:rPr lang="en-CA" sz="3300" dirty="0"/>
              <a:t> in the 1520s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7EF7B-3932-4C75-B6EE-53B93882707D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58819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0741"/>
            <a:ext cx="10515600" cy="989409"/>
          </a:xfrm>
        </p:spPr>
        <p:txBody>
          <a:bodyPr>
            <a:normAutofit/>
          </a:bodyPr>
          <a:lstStyle/>
          <a:p>
            <a:r>
              <a:rPr lang="en-CA" dirty="0"/>
              <a:t>Can we distinguish these genres in F164?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635794" y="1232310"/>
          <a:ext cx="11244263" cy="53253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65169">
                  <a:extLst>
                    <a:ext uri="{9D8B030D-6E8A-4147-A177-3AD203B41FA5}">
                      <a16:colId xmlns:a16="http://schemas.microsoft.com/office/drawing/2014/main" val="1987051158"/>
                    </a:ext>
                  </a:extLst>
                </a:gridCol>
                <a:gridCol w="4179094">
                  <a:extLst>
                    <a:ext uri="{9D8B030D-6E8A-4147-A177-3AD203B41FA5}">
                      <a16:colId xmlns:a16="http://schemas.microsoft.com/office/drawing/2014/main" val="1414699251"/>
                    </a:ext>
                  </a:extLst>
                </a:gridCol>
              </a:tblGrid>
              <a:tr h="953433">
                <a:tc>
                  <a:txBody>
                    <a:bodyPr/>
                    <a:lstStyle/>
                    <a:p>
                      <a:pPr algn="l" fontAlgn="t"/>
                      <a:r>
                        <a:rPr lang="en-CA" sz="2800" u="none" strike="noStrike" dirty="0">
                          <a:effectLst/>
                        </a:rPr>
                        <a:t>Genre (style height)</a:t>
                      </a:r>
                    </a:p>
                    <a:p>
                      <a:pPr algn="l" fontAlgn="t"/>
                      <a:r>
                        <a:rPr lang="en-CA" sz="2400" i="1" u="none" strike="noStrike" dirty="0">
                          <a:effectLst/>
                        </a:rPr>
                        <a:t>Text (all Italian</a:t>
                      </a:r>
                      <a:r>
                        <a:rPr lang="en-CA" sz="2400" i="1" u="none" strike="noStrike" baseline="0" dirty="0">
                          <a:effectLst/>
                        </a:rPr>
                        <a:t> unless noted)</a:t>
                      </a:r>
                      <a:endParaRPr lang="en-CA" sz="2400" i="1" u="none" strike="noStrike" dirty="0">
                        <a:effectLst/>
                      </a:endParaRPr>
                    </a:p>
                  </a:txBody>
                  <a:tcPr marL="2361" marR="2361" marT="2361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2800" u="none" strike="noStrike" dirty="0">
                          <a:effectLst/>
                        </a:rPr>
                        <a:t>Dates</a:t>
                      </a:r>
                      <a:r>
                        <a:rPr lang="en-CA" sz="2800" u="none" strike="noStrike" baseline="0" dirty="0">
                          <a:effectLst/>
                        </a:rPr>
                        <a:t> of genre</a:t>
                      </a:r>
                      <a:endParaRPr lang="en-CA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61" marR="2361" marT="2361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1270318"/>
                  </a:ext>
                </a:extLst>
              </a:tr>
              <a:tr h="839647">
                <a:tc>
                  <a:txBody>
                    <a:bodyPr/>
                    <a:lstStyle/>
                    <a:p>
                      <a:pPr algn="l" fontAlgn="t"/>
                      <a:r>
                        <a:rPr lang="en-CA" sz="2800" u="none" strike="noStrike" dirty="0">
                          <a:effectLst/>
                        </a:rPr>
                        <a:t>Motet</a:t>
                      </a:r>
                      <a:r>
                        <a:rPr lang="en-CA" sz="2800" u="none" strike="noStrike" baseline="0" dirty="0">
                          <a:effectLst/>
                        </a:rPr>
                        <a:t> (h</a:t>
                      </a:r>
                      <a:r>
                        <a:rPr lang="en-CA" sz="2800" u="none" strike="noStrike" dirty="0">
                          <a:effectLst/>
                        </a:rPr>
                        <a:t>igh, serious) </a:t>
                      </a:r>
                    </a:p>
                    <a:p>
                      <a:pPr algn="l" fontAlgn="t"/>
                      <a:r>
                        <a:rPr lang="en-CA" sz="2400" i="1" u="none" strike="noStrike" dirty="0">
                          <a:effectLst/>
                        </a:rPr>
                        <a:t>Latin, sacred; Psalms, prayers, bible, liturgy</a:t>
                      </a:r>
                    </a:p>
                  </a:txBody>
                  <a:tcPr marL="2361" marR="2361" marT="2361" marB="0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2800" u="none" strike="noStrike" dirty="0">
                          <a:effectLst/>
                        </a:rPr>
                        <a:t>1480 to 1520 (continues)</a:t>
                      </a:r>
                      <a:endParaRPr lang="en-CA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61" marR="2361" marT="2361" marB="0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1361805"/>
                  </a:ext>
                </a:extLst>
              </a:tr>
              <a:tr h="815664">
                <a:tc>
                  <a:txBody>
                    <a:bodyPr/>
                    <a:lstStyle/>
                    <a:p>
                      <a:pPr algn="l" fontAlgn="t"/>
                      <a:r>
                        <a:rPr lang="en-CA" sz="2800" u="none" strike="noStrike" dirty="0">
                          <a:effectLst/>
                        </a:rPr>
                        <a:t>Frottola (middling; popular or serious)</a:t>
                      </a:r>
                    </a:p>
                    <a:p>
                      <a:pPr algn="l" fontAlgn="t"/>
                      <a:r>
                        <a:rPr lang="en-CA" sz="2400" b="0" i="1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Popular</a:t>
                      </a:r>
                      <a:r>
                        <a:rPr lang="en-CA" sz="2400" b="0" i="1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to Petrarch; fixed forms, many stanzas</a:t>
                      </a:r>
                      <a:endParaRPr lang="en-CA" sz="2400" b="0" i="1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361" marR="2361" marT="2361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2800" u="none" strike="noStrike" dirty="0">
                          <a:effectLst/>
                        </a:rPr>
                        <a:t>1490</a:t>
                      </a:r>
                      <a:r>
                        <a:rPr lang="en-CA" sz="2800" u="none" strike="noStrike" baseline="0" dirty="0">
                          <a:effectLst/>
                        </a:rPr>
                        <a:t> to</a:t>
                      </a:r>
                      <a:r>
                        <a:rPr lang="en-CA" sz="2800" u="none" strike="noStrike" dirty="0">
                          <a:effectLst/>
                        </a:rPr>
                        <a:t> 1520</a:t>
                      </a:r>
                      <a:endParaRPr lang="en-CA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61" marR="2361" marT="2361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4485382"/>
                  </a:ext>
                </a:extLst>
              </a:tr>
              <a:tr h="898779">
                <a:tc>
                  <a:txBody>
                    <a:bodyPr/>
                    <a:lstStyle/>
                    <a:p>
                      <a:pPr algn="l" fontAlgn="t"/>
                      <a:r>
                        <a:rPr lang="en-CA" sz="2800" u="none" strike="noStrike" dirty="0">
                          <a:effectLst/>
                        </a:rPr>
                        <a:t>Northern proto-</a:t>
                      </a:r>
                      <a:r>
                        <a:rPr lang="en-CA" sz="2800" u="none" strike="noStrike" dirty="0" err="1">
                          <a:effectLst/>
                        </a:rPr>
                        <a:t>villotta</a:t>
                      </a:r>
                      <a:r>
                        <a:rPr lang="en-CA" sz="2800" u="none" strike="noStrike" dirty="0">
                          <a:effectLst/>
                        </a:rPr>
                        <a:t> (low; popular)</a:t>
                      </a:r>
                    </a:p>
                    <a:p>
                      <a:pPr algn="l" fontAlgn="t"/>
                      <a:r>
                        <a:rPr lang="en-CA" sz="2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Popular song</a:t>
                      </a:r>
                      <a:r>
                        <a:rPr lang="en-CA" sz="2400" b="0" i="1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texts and melodies</a:t>
                      </a:r>
                      <a:endParaRPr lang="en-CA" sz="2400" b="0" i="1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361" marR="2361" marT="2361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2800" u="none" strike="noStrike" dirty="0">
                          <a:effectLst/>
                        </a:rPr>
                        <a:t>1490</a:t>
                      </a:r>
                      <a:r>
                        <a:rPr lang="en-CA" sz="2800" u="none" strike="noStrike" baseline="0" dirty="0">
                          <a:effectLst/>
                        </a:rPr>
                        <a:t> to </a:t>
                      </a:r>
                      <a:r>
                        <a:rPr lang="en-CA" sz="2800" u="none" strike="noStrike" dirty="0">
                          <a:effectLst/>
                        </a:rPr>
                        <a:t>1510</a:t>
                      </a:r>
                      <a:endParaRPr lang="en-CA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61" marR="2361" marT="2361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6254525"/>
                  </a:ext>
                </a:extLst>
              </a:tr>
              <a:tr h="864393">
                <a:tc>
                  <a:txBody>
                    <a:bodyPr/>
                    <a:lstStyle/>
                    <a:p>
                      <a:pPr algn="l" fontAlgn="t"/>
                      <a:r>
                        <a:rPr lang="en-CA" sz="2800" u="none" strike="noStrike" dirty="0" err="1">
                          <a:effectLst/>
                        </a:rPr>
                        <a:t>Villotta</a:t>
                      </a:r>
                      <a:r>
                        <a:rPr lang="en-CA" sz="2800" u="none" strike="noStrike" dirty="0">
                          <a:effectLst/>
                        </a:rPr>
                        <a:t> (low; popular)</a:t>
                      </a:r>
                    </a:p>
                    <a:p>
                      <a:pPr algn="l" fontAlgn="t"/>
                      <a:r>
                        <a:rPr lang="en-CA" sz="2400" b="0" i="1" u="none" strike="noStrike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Northern dialect, quotes popular song, often obscene</a:t>
                      </a:r>
                    </a:p>
                  </a:txBody>
                  <a:tcPr marL="2361" marR="2361" marT="2361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2800" u="none" strike="noStrike" dirty="0">
                          <a:effectLst/>
                        </a:rPr>
                        <a:t>1510</a:t>
                      </a:r>
                      <a:r>
                        <a:rPr lang="en-CA" sz="2800" u="none" strike="noStrike" baseline="0" dirty="0">
                          <a:effectLst/>
                        </a:rPr>
                        <a:t> to 1530</a:t>
                      </a:r>
                      <a:endParaRPr lang="en-CA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61" marR="2361" marT="2361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2175003"/>
                  </a:ext>
                </a:extLst>
              </a:tr>
              <a:tr h="953433">
                <a:tc>
                  <a:txBody>
                    <a:bodyPr/>
                    <a:lstStyle/>
                    <a:p>
                      <a:pPr algn="l" fontAlgn="t"/>
                      <a:r>
                        <a:rPr lang="en-CA" sz="2800" u="none" strike="noStrike" dirty="0">
                          <a:effectLst/>
                        </a:rPr>
                        <a:t>Madrigal, Pisano &amp; S.</a:t>
                      </a:r>
                      <a:r>
                        <a:rPr lang="en-CA" sz="2800" u="none" strike="noStrike" baseline="0" dirty="0">
                          <a:effectLst/>
                        </a:rPr>
                        <a:t> </a:t>
                      </a:r>
                      <a:r>
                        <a:rPr lang="en-CA" sz="2800" u="none" strike="noStrike" dirty="0" err="1">
                          <a:effectLst/>
                        </a:rPr>
                        <a:t>Festa</a:t>
                      </a:r>
                      <a:r>
                        <a:rPr lang="en-CA" sz="2800" u="none" strike="noStrike" dirty="0">
                          <a:effectLst/>
                        </a:rPr>
                        <a:t> (high; serious) </a:t>
                      </a:r>
                    </a:p>
                    <a:p>
                      <a:pPr algn="l" fontAlgn="t"/>
                      <a:r>
                        <a:rPr lang="en-CA" sz="2400" b="0" i="1" u="none" strike="noStrike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Petrarch and</a:t>
                      </a:r>
                      <a:r>
                        <a:rPr lang="en-CA" sz="2400" b="0" i="1" u="none" strike="noStrike" baseline="0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 </a:t>
                      </a:r>
                      <a:r>
                        <a:rPr lang="en-CA" sz="2400" b="0" i="1" u="none" strike="noStrike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high-style new poetry</a:t>
                      </a:r>
                    </a:p>
                  </a:txBody>
                  <a:tcPr marL="2361" marR="2361" marT="2361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2800" u="none" strike="noStrike" dirty="0">
                          <a:effectLst/>
                        </a:rPr>
                        <a:t>1515-1525 (continues)</a:t>
                      </a:r>
                      <a:endParaRPr lang="en-CA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61" marR="2361" marT="2361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740433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C9E8C-2D03-4FAC-BF98-43093B1B2A2F}" type="slidenum">
              <a:rPr lang="en-CA" smtClean="0"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19057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0741"/>
            <a:ext cx="10515600" cy="989409"/>
          </a:xfrm>
        </p:spPr>
        <p:txBody>
          <a:bodyPr>
            <a:normAutofit/>
          </a:bodyPr>
          <a:lstStyle/>
          <a:p>
            <a:r>
              <a:rPr lang="en-CA" dirty="0"/>
              <a:t>Can we distinguish these genres in F164?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635794" y="1232310"/>
          <a:ext cx="11244263" cy="52575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65169">
                  <a:extLst>
                    <a:ext uri="{9D8B030D-6E8A-4147-A177-3AD203B41FA5}">
                      <a16:colId xmlns:a16="http://schemas.microsoft.com/office/drawing/2014/main" val="1987051158"/>
                    </a:ext>
                  </a:extLst>
                </a:gridCol>
                <a:gridCol w="4179094">
                  <a:extLst>
                    <a:ext uri="{9D8B030D-6E8A-4147-A177-3AD203B41FA5}">
                      <a16:colId xmlns:a16="http://schemas.microsoft.com/office/drawing/2014/main" val="1414699251"/>
                    </a:ext>
                  </a:extLst>
                </a:gridCol>
              </a:tblGrid>
              <a:tr h="953433">
                <a:tc>
                  <a:txBody>
                    <a:bodyPr/>
                    <a:lstStyle/>
                    <a:p>
                      <a:pPr algn="l" fontAlgn="t"/>
                      <a:r>
                        <a:rPr lang="en-CA" sz="2800" u="none" strike="noStrike" dirty="0">
                          <a:effectLst/>
                        </a:rPr>
                        <a:t>Genre (style height)</a:t>
                      </a:r>
                    </a:p>
                    <a:p>
                      <a:pPr algn="l" fontAlgn="t"/>
                      <a:r>
                        <a:rPr lang="en-CA" sz="2400" i="1" u="none" strike="noStrike" dirty="0">
                          <a:effectLst/>
                        </a:rPr>
                        <a:t>Text (all Italian</a:t>
                      </a:r>
                      <a:r>
                        <a:rPr lang="en-CA" sz="2400" i="1" u="none" strike="noStrike" baseline="0" dirty="0">
                          <a:effectLst/>
                        </a:rPr>
                        <a:t> unless noted)</a:t>
                      </a:r>
                      <a:endParaRPr lang="en-CA" sz="2400" i="1" u="none" strike="noStrike" dirty="0">
                        <a:effectLst/>
                      </a:endParaRPr>
                    </a:p>
                  </a:txBody>
                  <a:tcPr marL="2361" marR="2361" marT="2361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2800" u="none" strike="noStrike" dirty="0">
                          <a:effectLst/>
                        </a:rPr>
                        <a:t>Dates</a:t>
                      </a:r>
                      <a:r>
                        <a:rPr lang="en-CA" sz="2800" u="none" strike="noStrike" baseline="0" dirty="0">
                          <a:effectLst/>
                        </a:rPr>
                        <a:t> of genre</a:t>
                      </a:r>
                      <a:endParaRPr lang="en-CA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61" marR="2361" marT="2361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1270318"/>
                  </a:ext>
                </a:extLst>
              </a:tr>
              <a:tr h="839647">
                <a:tc>
                  <a:txBody>
                    <a:bodyPr/>
                    <a:lstStyle/>
                    <a:p>
                      <a:pPr algn="l" fontAlgn="t"/>
                      <a:r>
                        <a:rPr lang="en-CA" sz="2800" u="none" strike="noStrike" dirty="0">
                          <a:effectLst/>
                        </a:rPr>
                        <a:t>Motet</a:t>
                      </a:r>
                      <a:r>
                        <a:rPr lang="en-CA" sz="2800" u="none" strike="noStrike" baseline="0" dirty="0">
                          <a:effectLst/>
                        </a:rPr>
                        <a:t> (h</a:t>
                      </a:r>
                      <a:r>
                        <a:rPr lang="en-CA" sz="2800" u="none" strike="noStrike" dirty="0">
                          <a:effectLst/>
                        </a:rPr>
                        <a:t>igh, serious) </a:t>
                      </a:r>
                    </a:p>
                    <a:p>
                      <a:pPr algn="l" fontAlgn="t"/>
                      <a:r>
                        <a:rPr lang="en-CA" sz="2400" i="1" u="none" strike="noStrike" dirty="0">
                          <a:effectLst/>
                        </a:rPr>
                        <a:t>Latin, sacred; Psalms, prayers, bible, liturgy</a:t>
                      </a:r>
                    </a:p>
                  </a:txBody>
                  <a:tcPr marL="2361" marR="2361" marT="2361" marB="0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2800" u="none" strike="noStrike" dirty="0">
                          <a:effectLst/>
                        </a:rPr>
                        <a:t>1480 to 1520 (continues)</a:t>
                      </a:r>
                      <a:endParaRPr lang="en-CA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61" marR="2361" marT="2361" marB="0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1361805"/>
                  </a:ext>
                </a:extLst>
              </a:tr>
              <a:tr h="815664">
                <a:tc>
                  <a:txBody>
                    <a:bodyPr/>
                    <a:lstStyle/>
                    <a:p>
                      <a:pPr algn="l" fontAlgn="t"/>
                      <a:r>
                        <a:rPr lang="en-CA" sz="2800" u="none" strike="noStrike" dirty="0">
                          <a:effectLst/>
                        </a:rPr>
                        <a:t>Frottola (middling; popular or serious)</a:t>
                      </a:r>
                    </a:p>
                    <a:p>
                      <a:pPr algn="l" fontAlgn="t"/>
                      <a:r>
                        <a:rPr lang="en-CA" sz="2400" b="0" i="1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Popular</a:t>
                      </a:r>
                      <a:r>
                        <a:rPr lang="en-CA" sz="2400" b="0" i="1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to Petrarch; fixed forms, many stanzas</a:t>
                      </a:r>
                      <a:endParaRPr lang="en-CA" sz="2400" b="0" i="1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361" marR="2361" marT="2361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2800" u="none" strike="noStrike" dirty="0">
                          <a:effectLst/>
                        </a:rPr>
                        <a:t>1490</a:t>
                      </a:r>
                      <a:r>
                        <a:rPr lang="en-CA" sz="2800" u="none" strike="noStrike" baseline="0" dirty="0">
                          <a:effectLst/>
                        </a:rPr>
                        <a:t> to</a:t>
                      </a:r>
                      <a:r>
                        <a:rPr lang="en-CA" sz="2800" u="none" strike="noStrike" dirty="0">
                          <a:effectLst/>
                        </a:rPr>
                        <a:t> 1520</a:t>
                      </a:r>
                      <a:endParaRPr lang="en-CA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61" marR="2361" marT="2361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4485382"/>
                  </a:ext>
                </a:extLst>
              </a:tr>
              <a:tr h="830971">
                <a:tc>
                  <a:txBody>
                    <a:bodyPr/>
                    <a:lstStyle/>
                    <a:p>
                      <a:pPr algn="l" fontAlgn="t"/>
                      <a:r>
                        <a:rPr lang="en-CA" sz="28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Northern proto-</a:t>
                      </a:r>
                      <a:r>
                        <a:rPr lang="en-CA" sz="2800" u="none" strike="noStrike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villotta</a:t>
                      </a:r>
                      <a:r>
                        <a:rPr lang="en-CA" sz="28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 (low; popular)</a:t>
                      </a:r>
                    </a:p>
                    <a:p>
                      <a:pPr algn="l" fontAlgn="t"/>
                      <a:r>
                        <a:rPr lang="en-CA" sz="2400" b="0" i="1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Popular song</a:t>
                      </a:r>
                      <a:r>
                        <a:rPr lang="en-CA" sz="2400" b="0" i="1" u="none" strike="noStrike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 texts and melodies</a:t>
                      </a:r>
                      <a:endParaRPr lang="en-CA" sz="2400" b="0" i="1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2361" marR="2361" marT="2361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28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1490</a:t>
                      </a:r>
                      <a:r>
                        <a:rPr lang="en-CA" sz="2800" u="none" strike="noStrike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 to </a:t>
                      </a:r>
                      <a:r>
                        <a:rPr lang="en-CA" sz="28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1510</a:t>
                      </a:r>
                      <a:endParaRPr lang="en-CA" sz="2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61" marR="2361" marT="2361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6254525"/>
                  </a:ext>
                </a:extLst>
              </a:tr>
              <a:tr h="864393">
                <a:tc>
                  <a:txBody>
                    <a:bodyPr/>
                    <a:lstStyle/>
                    <a:p>
                      <a:pPr algn="l" fontAlgn="t"/>
                      <a:r>
                        <a:rPr lang="en-CA" sz="2800" u="none" strike="noStrike" dirty="0" err="1">
                          <a:effectLst/>
                        </a:rPr>
                        <a:t>Villotta</a:t>
                      </a:r>
                      <a:r>
                        <a:rPr lang="en-CA" sz="2800" u="none" strike="noStrike" dirty="0">
                          <a:effectLst/>
                        </a:rPr>
                        <a:t> (low; popular)</a:t>
                      </a:r>
                    </a:p>
                    <a:p>
                      <a:pPr algn="l" fontAlgn="t"/>
                      <a:r>
                        <a:rPr lang="en-CA" sz="2400" b="0" i="1" u="none" strike="noStrike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Northern dialect, quotes popular song, often obscene</a:t>
                      </a:r>
                    </a:p>
                  </a:txBody>
                  <a:tcPr marL="2361" marR="2361" marT="2361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2800" u="none" strike="noStrike" dirty="0">
                          <a:effectLst/>
                        </a:rPr>
                        <a:t>1510</a:t>
                      </a:r>
                      <a:r>
                        <a:rPr lang="en-CA" sz="2800" u="none" strike="noStrike" baseline="0" dirty="0">
                          <a:effectLst/>
                        </a:rPr>
                        <a:t> to 1530</a:t>
                      </a:r>
                      <a:endParaRPr lang="en-CA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61" marR="2361" marT="2361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2175003"/>
                  </a:ext>
                </a:extLst>
              </a:tr>
              <a:tr h="953433">
                <a:tc>
                  <a:txBody>
                    <a:bodyPr/>
                    <a:lstStyle/>
                    <a:p>
                      <a:pPr algn="l" fontAlgn="t"/>
                      <a:r>
                        <a:rPr lang="en-CA" sz="2800" u="none" strike="noStrike" dirty="0">
                          <a:effectLst/>
                        </a:rPr>
                        <a:t>Madrigal, Pisano &amp; S.</a:t>
                      </a:r>
                      <a:r>
                        <a:rPr lang="en-CA" sz="2800" u="none" strike="noStrike" baseline="0" dirty="0">
                          <a:effectLst/>
                        </a:rPr>
                        <a:t> </a:t>
                      </a:r>
                      <a:r>
                        <a:rPr lang="en-CA" sz="2800" u="none" strike="noStrike" dirty="0" err="1">
                          <a:effectLst/>
                        </a:rPr>
                        <a:t>Festa</a:t>
                      </a:r>
                      <a:r>
                        <a:rPr lang="en-CA" sz="2800" u="none" strike="noStrike" dirty="0">
                          <a:effectLst/>
                        </a:rPr>
                        <a:t> (high; serious) </a:t>
                      </a:r>
                    </a:p>
                    <a:p>
                      <a:pPr algn="l" fontAlgn="t"/>
                      <a:r>
                        <a:rPr lang="en-CA" sz="2400" b="0" i="1" u="none" strike="noStrike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Petrarch and</a:t>
                      </a:r>
                      <a:r>
                        <a:rPr lang="en-CA" sz="2400" b="0" i="1" u="none" strike="noStrike" baseline="0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 </a:t>
                      </a:r>
                      <a:r>
                        <a:rPr lang="en-CA" sz="2400" b="0" i="1" u="none" strike="noStrike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 high-style new poetry</a:t>
                      </a:r>
                    </a:p>
                  </a:txBody>
                  <a:tcPr marL="2361" marR="2361" marT="2361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2800" u="none" strike="noStrike" dirty="0">
                          <a:effectLst/>
                        </a:rPr>
                        <a:t>1515-1525 (continues)</a:t>
                      </a:r>
                      <a:endParaRPr lang="en-CA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61" marR="2361" marT="2361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740433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C9E8C-2D03-4FAC-BF98-43093B1B2A2F}" type="slidenum">
              <a:rPr lang="en-CA" smtClean="0"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93454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073" y="365125"/>
            <a:ext cx="10838727" cy="1325563"/>
          </a:xfrm>
        </p:spPr>
        <p:txBody>
          <a:bodyPr>
            <a:noAutofit/>
          </a:bodyPr>
          <a:lstStyle/>
          <a:p>
            <a:r>
              <a:rPr lang="en-CA" sz="3600" dirty="0"/>
              <a:t>Motet by </a:t>
            </a:r>
            <a:r>
              <a:rPr lang="en-CA" sz="3600" dirty="0" err="1"/>
              <a:t>Josquin</a:t>
            </a:r>
            <a:r>
              <a:rPr lang="en-CA" sz="3600" dirty="0"/>
              <a:t> </a:t>
            </a:r>
            <a:r>
              <a:rPr lang="en-CA" sz="3600" dirty="0" err="1"/>
              <a:t>Desprez</a:t>
            </a:r>
            <a:r>
              <a:rPr lang="en-CA" sz="3600" dirty="0"/>
              <a:t>,  </a:t>
            </a:r>
            <a:r>
              <a:rPr lang="en-CA" sz="3600" i="1" dirty="0"/>
              <a:t>Missus </a:t>
            </a:r>
            <a:r>
              <a:rPr lang="en-CA" sz="3600" i="1" dirty="0" err="1"/>
              <a:t>est</a:t>
            </a:r>
            <a:r>
              <a:rPr lang="en-CA" sz="3600" i="1" dirty="0"/>
              <a:t> Gabriel angelus </a:t>
            </a:r>
            <a:r>
              <a:rPr lang="en-CA" sz="3600" dirty="0"/>
              <a:t>(F164 no. 79, from the JRP)</a:t>
            </a:r>
            <a:br>
              <a:rPr lang="en-CA" sz="3600" dirty="0"/>
            </a:br>
            <a:endParaRPr lang="en-CA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442"/>
          <a:stretch/>
        </p:blipFill>
        <p:spPr>
          <a:xfrm>
            <a:off x="310580" y="1420850"/>
            <a:ext cx="11570839" cy="55819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1924" y="3865944"/>
            <a:ext cx="11389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Imitation; wide ranges; variety of note values; few repeated notes, </a:t>
            </a:r>
            <a:r>
              <a:rPr lang="en-CA" sz="2400" dirty="0" err="1"/>
              <a:t>melismatic</a:t>
            </a:r>
            <a:endParaRPr lang="en-CA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C9E8C-2D03-4FAC-BF98-43093B1B2A2F}" type="slidenum">
              <a:rPr lang="en-CA" smtClean="0"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37718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23" r="2756" b="26112"/>
          <a:stretch/>
        </p:blipFill>
        <p:spPr>
          <a:xfrm>
            <a:off x="-474956" y="3640238"/>
            <a:ext cx="9618956" cy="300941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67" b="28861"/>
          <a:stretch/>
        </p:blipFill>
        <p:spPr>
          <a:xfrm>
            <a:off x="0" y="358820"/>
            <a:ext cx="9144000" cy="30499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346557" y="306729"/>
            <a:ext cx="264481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Motet by </a:t>
            </a:r>
            <a:r>
              <a:rPr lang="en-CA" sz="2800" dirty="0" err="1"/>
              <a:t>Josquin</a:t>
            </a:r>
            <a:r>
              <a:rPr lang="en-CA" sz="2800" dirty="0"/>
              <a:t> </a:t>
            </a:r>
            <a:r>
              <a:rPr lang="en-CA" sz="2800" dirty="0" err="1"/>
              <a:t>Desprez</a:t>
            </a:r>
            <a:r>
              <a:rPr lang="en-CA" sz="2800" dirty="0"/>
              <a:t>,  </a:t>
            </a:r>
            <a:r>
              <a:rPr lang="en-CA" sz="2800" i="1" dirty="0"/>
              <a:t>Missus </a:t>
            </a:r>
            <a:r>
              <a:rPr lang="en-CA" sz="2800" i="1" dirty="0" err="1"/>
              <a:t>est</a:t>
            </a:r>
            <a:r>
              <a:rPr lang="en-CA" sz="2800" i="1" dirty="0"/>
              <a:t> Gabriel angelus</a:t>
            </a:r>
          </a:p>
          <a:p>
            <a:r>
              <a:rPr lang="en-CA" sz="2800" dirty="0"/>
              <a:t>(no. 79)</a:t>
            </a:r>
          </a:p>
          <a:p>
            <a:endParaRPr lang="en-CA" sz="2800" dirty="0"/>
          </a:p>
          <a:p>
            <a:r>
              <a:rPr lang="en-CA" sz="2800" dirty="0"/>
              <a:t>Cantus and Bassus partbooks</a:t>
            </a:r>
          </a:p>
          <a:p>
            <a:r>
              <a:rPr lang="en-CA" sz="2800" dirty="0"/>
              <a:t>Florence, BNC, </a:t>
            </a:r>
            <a:r>
              <a:rPr lang="en-CA" sz="2800" dirty="0" err="1"/>
              <a:t>Magl</a:t>
            </a:r>
            <a:r>
              <a:rPr lang="en-CA" sz="2800" dirty="0"/>
              <a:t>. XIX 164-167 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7EF7B-3932-4C75-B6EE-53B93882707D}" type="slidenum">
              <a:rPr lang="en-CA" smtClean="0"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30919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733" r="2766"/>
          <a:stretch/>
        </p:blipFill>
        <p:spPr>
          <a:xfrm>
            <a:off x="-44104" y="491987"/>
            <a:ext cx="6988244" cy="62133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7EF7B-3932-4C75-B6EE-53B93882707D}" type="slidenum">
              <a:rPr lang="en-CA" smtClean="0"/>
              <a:t>54</a:t>
            </a:fld>
            <a:endParaRPr lang="en-CA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7261"/>
          <a:stretch/>
        </p:blipFill>
        <p:spPr>
          <a:xfrm>
            <a:off x="6892214" y="3486062"/>
            <a:ext cx="7764048" cy="34354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41550" y="275774"/>
            <a:ext cx="850293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a                                                </a:t>
            </a:r>
          </a:p>
          <a:p>
            <a:endParaRPr lang="en-CA" b="1" dirty="0">
              <a:solidFill>
                <a:srgbClr val="FF0000"/>
              </a:solidFill>
            </a:endParaRPr>
          </a:p>
          <a:p>
            <a:endParaRPr lang="en-CA" b="1" dirty="0">
              <a:solidFill>
                <a:srgbClr val="FF0000"/>
              </a:solidFill>
            </a:endParaRPr>
          </a:p>
          <a:p>
            <a:r>
              <a:rPr lang="en-CA" b="1" dirty="0">
                <a:solidFill>
                  <a:srgbClr val="FF0000"/>
                </a:solidFill>
              </a:rPr>
              <a:t>‘</a:t>
            </a:r>
          </a:p>
          <a:p>
            <a:endParaRPr lang="en-CA" b="1" dirty="0">
              <a:solidFill>
                <a:srgbClr val="FF0000"/>
              </a:solidFill>
            </a:endParaRPr>
          </a:p>
          <a:p>
            <a:endParaRPr lang="en-CA" b="1" dirty="0">
              <a:solidFill>
                <a:srgbClr val="FF0000"/>
              </a:solidFill>
            </a:endParaRPr>
          </a:p>
          <a:p>
            <a:endParaRPr lang="en-CA" b="1" dirty="0">
              <a:solidFill>
                <a:srgbClr val="FF0000"/>
              </a:solidFill>
            </a:endParaRPr>
          </a:p>
          <a:p>
            <a:endParaRPr lang="en-CA" b="1" dirty="0">
              <a:solidFill>
                <a:srgbClr val="FF0000"/>
              </a:solidFill>
            </a:endParaRPr>
          </a:p>
          <a:p>
            <a:endParaRPr lang="en-CA" b="1" dirty="0">
              <a:solidFill>
                <a:srgbClr val="FF0000"/>
              </a:solidFill>
            </a:endParaRPr>
          </a:p>
          <a:p>
            <a:endParaRPr lang="en-CA" b="1" dirty="0">
              <a:solidFill>
                <a:srgbClr val="FF0000"/>
              </a:solidFill>
            </a:endParaRPr>
          </a:p>
          <a:p>
            <a:endParaRPr lang="en-CA" b="1" dirty="0">
              <a:solidFill>
                <a:srgbClr val="FF0000"/>
              </a:solidFill>
            </a:endParaRPr>
          </a:p>
          <a:p>
            <a:endParaRPr lang="en-CA" b="1" dirty="0">
              <a:solidFill>
                <a:srgbClr val="FF0000"/>
              </a:solidFill>
            </a:endParaRPr>
          </a:p>
          <a:p>
            <a:r>
              <a:rPr lang="en-CA" b="1" dirty="0">
                <a:solidFill>
                  <a:srgbClr val="FF0000"/>
                </a:solidFill>
              </a:rPr>
              <a:t>					           a			     b         </a:t>
            </a:r>
          </a:p>
          <a:p>
            <a:endParaRPr lang="en-CA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131050" y="499239"/>
            <a:ext cx="481578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Frottola by </a:t>
            </a:r>
            <a:r>
              <a:rPr lang="en-CA" sz="2800" dirty="0" err="1"/>
              <a:t>Tromboncino</a:t>
            </a:r>
            <a:r>
              <a:rPr lang="en-CA" sz="2800" dirty="0"/>
              <a:t>, </a:t>
            </a:r>
            <a:r>
              <a:rPr lang="en-CA" sz="2800" dirty="0" err="1"/>
              <a:t>Che</a:t>
            </a:r>
            <a:r>
              <a:rPr lang="en-CA" sz="2800" dirty="0"/>
              <a:t> </a:t>
            </a:r>
            <a:r>
              <a:rPr lang="en-CA" sz="2800" dirty="0" err="1"/>
              <a:t>debb’io</a:t>
            </a:r>
            <a:r>
              <a:rPr lang="en-CA" sz="2800" dirty="0"/>
              <a:t> far (F164, no. 36)</a:t>
            </a:r>
          </a:p>
          <a:p>
            <a:endParaRPr lang="en-CA" sz="800" i="1" dirty="0"/>
          </a:p>
          <a:p>
            <a:r>
              <a:rPr lang="en-CA" sz="2800" dirty="0"/>
              <a:t>Ruffled homophony</a:t>
            </a:r>
          </a:p>
          <a:p>
            <a:r>
              <a:rPr lang="en-CA" sz="2800" dirty="0"/>
              <a:t>Schematic repetition </a:t>
            </a:r>
            <a:r>
              <a:rPr lang="en-CA" sz="2800" dirty="0">
                <a:solidFill>
                  <a:srgbClr val="FF0000"/>
                </a:solidFill>
              </a:rPr>
              <a:t>(</a:t>
            </a:r>
            <a:r>
              <a:rPr lang="en-CA" sz="2800" dirty="0" err="1">
                <a:solidFill>
                  <a:srgbClr val="FF0000"/>
                </a:solidFill>
              </a:rPr>
              <a:t>aab</a:t>
            </a:r>
            <a:r>
              <a:rPr lang="en-CA" sz="2800" dirty="0">
                <a:solidFill>
                  <a:srgbClr val="FF0000"/>
                </a:solidFill>
              </a:rPr>
              <a:t>)</a:t>
            </a:r>
          </a:p>
          <a:p>
            <a:r>
              <a:rPr lang="en-CA" sz="2800" dirty="0"/>
              <a:t>Text fits in top voice only</a:t>
            </a:r>
          </a:p>
          <a:p>
            <a:r>
              <a:rPr lang="en-CA" sz="2800" dirty="0"/>
              <a:t>Repeated notes in top voice</a:t>
            </a:r>
          </a:p>
        </p:txBody>
      </p:sp>
    </p:spTree>
    <p:extLst>
      <p:ext uri="{BB962C8B-B14F-4D97-AF65-F5344CB8AC3E}">
        <p14:creationId xmlns:p14="http://schemas.microsoft.com/office/powerpoint/2010/main" val="1609346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00" y="2551725"/>
            <a:ext cx="6081713" cy="42139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" y="365125"/>
            <a:ext cx="11022390" cy="1325563"/>
          </a:xfrm>
        </p:spPr>
        <p:txBody>
          <a:bodyPr>
            <a:normAutofit fontScale="90000"/>
          </a:bodyPr>
          <a:lstStyle/>
          <a:p>
            <a:r>
              <a:rPr lang="en-CA" dirty="0"/>
              <a:t>Frottola in small choirbook format, one opening</a:t>
            </a:r>
            <a:br>
              <a:rPr lang="en-CA" dirty="0"/>
            </a:br>
            <a:r>
              <a:rPr lang="en-CA" dirty="0"/>
              <a:t>Petrucci, </a:t>
            </a:r>
            <a:r>
              <a:rPr lang="en-CA" i="1" dirty="0" err="1"/>
              <a:t>Frottole</a:t>
            </a:r>
            <a:r>
              <a:rPr lang="en-CA" i="1" dirty="0"/>
              <a:t> </a:t>
            </a:r>
            <a:r>
              <a:rPr lang="en-CA" i="1" dirty="0" err="1"/>
              <a:t>Libro</a:t>
            </a:r>
            <a:r>
              <a:rPr lang="en-CA" i="1" dirty="0"/>
              <a:t> </a:t>
            </a:r>
            <a:r>
              <a:rPr lang="en-CA" i="1" dirty="0" err="1"/>
              <a:t>Septimo</a:t>
            </a:r>
            <a:r>
              <a:rPr lang="en-CA" dirty="0"/>
              <a:t>, Venice 1507</a:t>
            </a:r>
            <a:br>
              <a:rPr lang="en-CA" dirty="0"/>
            </a:b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896073" y="1690688"/>
            <a:ext cx="109645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Bartolomeo </a:t>
            </a:r>
            <a:r>
              <a:rPr lang="en-CA" sz="2800" dirty="0" err="1"/>
              <a:t>Tromboncino</a:t>
            </a:r>
            <a:r>
              <a:rPr lang="en-CA" sz="2800" dirty="0"/>
              <a:t>, </a:t>
            </a:r>
            <a:r>
              <a:rPr lang="en-CA" sz="2800" i="1" dirty="0" err="1"/>
              <a:t>Che</a:t>
            </a:r>
            <a:r>
              <a:rPr lang="en-CA" sz="2800" i="1" dirty="0"/>
              <a:t> </a:t>
            </a:r>
            <a:r>
              <a:rPr lang="en-CA" sz="2800" i="1" dirty="0" err="1"/>
              <a:t>debbio</a:t>
            </a:r>
            <a:r>
              <a:rPr lang="en-CA" sz="2800" i="1" dirty="0"/>
              <a:t> far </a:t>
            </a:r>
            <a:r>
              <a:rPr lang="en-CA" sz="2800" dirty="0"/>
              <a:t>(ff. 13v-14r); </a:t>
            </a:r>
            <a:r>
              <a:rPr lang="en-CA" sz="2800" dirty="0" err="1"/>
              <a:t>canzona</a:t>
            </a:r>
            <a:r>
              <a:rPr lang="en-CA" sz="2800" dirty="0"/>
              <a:t> by Petrarch; second stanza below Bassus</a:t>
            </a:r>
            <a:endParaRPr lang="en-C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113" y="2714541"/>
            <a:ext cx="5883758" cy="37358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3204" y="6584662"/>
            <a:ext cx="104326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http://daten.digitale-sammlungen.de/~db/0006/bsb00067024/images/index.html?id=00067024&amp;groesser=&amp;fip=yztsxdsydxdsydxdsydewqeayawyztseayaweaya&amp;no=42&amp;seite=26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7EF7B-3932-4C75-B6EE-53B93882707D}" type="slidenum">
              <a:rPr lang="en-CA" smtClean="0"/>
              <a:t>55</a:t>
            </a:fld>
            <a:endParaRPr lang="en-CA"/>
          </a:p>
        </p:txBody>
      </p:sp>
      <p:cxnSp>
        <p:nvCxnSpPr>
          <p:cNvPr id="5" name="Straight Connector 4"/>
          <p:cNvCxnSpPr/>
          <p:nvPr/>
        </p:nvCxnSpPr>
        <p:spPr>
          <a:xfrm>
            <a:off x="5914660" y="2714541"/>
            <a:ext cx="40511" cy="38701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74801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600" dirty="0" err="1"/>
              <a:t>Pesenti</a:t>
            </a:r>
            <a:r>
              <a:rPr lang="en-CA" sz="3600" dirty="0"/>
              <a:t>, </a:t>
            </a:r>
            <a:r>
              <a:rPr lang="en-CA" sz="3600" dirty="0" err="1"/>
              <a:t>Villotta</a:t>
            </a:r>
            <a:r>
              <a:rPr lang="en-CA" sz="3600" dirty="0"/>
              <a:t>, </a:t>
            </a:r>
            <a:r>
              <a:rPr lang="en-CA" sz="3600" i="1" dirty="0" err="1"/>
              <a:t>Quando</a:t>
            </a:r>
            <a:r>
              <a:rPr lang="en-CA" sz="3600" i="1" dirty="0"/>
              <a:t> lo </a:t>
            </a:r>
            <a:r>
              <a:rPr lang="en-CA" sz="3600" i="1" dirty="0" err="1"/>
              <a:t>pomo</a:t>
            </a:r>
            <a:r>
              <a:rPr lang="en-CA" sz="3600" i="1" dirty="0"/>
              <a:t> </a:t>
            </a:r>
            <a:r>
              <a:rPr lang="en-CA" sz="3600" dirty="0"/>
              <a:t>(quotes “O </a:t>
            </a:r>
            <a:r>
              <a:rPr lang="en-CA" sz="3600" dirty="0" err="1"/>
              <a:t>traditora</a:t>
            </a:r>
            <a:r>
              <a:rPr lang="en-CA" sz="3600" dirty="0"/>
              <a:t>”); Florence 164, no. 32</a:t>
            </a:r>
            <a:br>
              <a:rPr lang="en-CA" sz="3600" dirty="0"/>
            </a:br>
            <a:r>
              <a:rPr lang="en-CA" sz="2400" dirty="0"/>
              <a:t>Imitation and homorhythm; repeated notes; cites popular song in Tenor</a:t>
            </a:r>
            <a:br>
              <a:rPr lang="en-CA" sz="3600" dirty="0"/>
            </a:br>
            <a:endParaRPr lang="en-CA" sz="3600" i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063"/>
          <a:stretch/>
        </p:blipFill>
        <p:spPr>
          <a:xfrm>
            <a:off x="-140323" y="1610603"/>
            <a:ext cx="6353760" cy="27751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6539"/>
          <a:stretch/>
        </p:blipFill>
        <p:spPr>
          <a:xfrm>
            <a:off x="6116058" y="1443225"/>
            <a:ext cx="6322055" cy="28891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469" y="4084920"/>
            <a:ext cx="5876699" cy="26365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01797" y="4618298"/>
            <a:ext cx="49505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Petrucci </a:t>
            </a:r>
            <a:r>
              <a:rPr lang="en-CA" sz="2400" dirty="0" err="1"/>
              <a:t>Frottole</a:t>
            </a:r>
            <a:r>
              <a:rPr lang="en-CA" sz="2400" dirty="0"/>
              <a:t> XI (1514)</a:t>
            </a:r>
          </a:p>
          <a:p>
            <a:r>
              <a:rPr lang="en-CA" sz="2400" dirty="0"/>
              <a:t>Antico </a:t>
            </a:r>
            <a:r>
              <a:rPr lang="en-CA" sz="2400" dirty="0" err="1"/>
              <a:t>Frottole</a:t>
            </a:r>
            <a:r>
              <a:rPr lang="en-CA" sz="2400" dirty="0"/>
              <a:t> II (1516 or 1520) </a:t>
            </a:r>
          </a:p>
          <a:p>
            <a:r>
              <a:rPr lang="en-CA" sz="2400" dirty="0"/>
              <a:t>Florence 230, 337, and 2440</a:t>
            </a:r>
          </a:p>
          <a:p>
            <a:r>
              <a:rPr lang="en-CA" sz="2400" dirty="0"/>
              <a:t>Venice 10653-6</a:t>
            </a:r>
          </a:p>
          <a:p>
            <a:endParaRPr lang="en-CA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035" y="5431863"/>
            <a:ext cx="854235" cy="47311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C9E8C-2D03-4FAC-BF98-43093B1B2A2F}" type="slidenum">
              <a:rPr lang="en-CA" smtClean="0"/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97161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66531"/>
            <a:ext cx="10515600" cy="556592"/>
          </a:xfrm>
        </p:spPr>
        <p:txBody>
          <a:bodyPr>
            <a:normAutofit fontScale="90000"/>
          </a:bodyPr>
          <a:lstStyle/>
          <a:p>
            <a:r>
              <a:rPr lang="en-CA" sz="3600" dirty="0" err="1"/>
              <a:t>Petrarca</a:t>
            </a:r>
            <a:r>
              <a:rPr lang="en-CA" sz="3600" dirty="0"/>
              <a:t>, no. 268, first stanza of canzone</a:t>
            </a:r>
            <a:br>
              <a:rPr lang="en-CA" sz="3600" dirty="0"/>
            </a:br>
            <a:r>
              <a:rPr lang="en-CA" sz="3600" i="1" dirty="0" err="1"/>
              <a:t>Che</a:t>
            </a:r>
            <a:r>
              <a:rPr lang="en-CA" sz="3600" i="1" dirty="0"/>
              <a:t> </a:t>
            </a:r>
            <a:r>
              <a:rPr lang="en-CA" sz="3600" i="1" dirty="0" err="1"/>
              <a:t>debb’io</a:t>
            </a:r>
            <a:r>
              <a:rPr lang="en-CA" sz="3600" i="1" dirty="0"/>
              <a:t> far? </a:t>
            </a:r>
            <a:r>
              <a:rPr lang="en-CA" sz="3600" i="1" dirty="0" err="1"/>
              <a:t>che</a:t>
            </a:r>
            <a:r>
              <a:rPr lang="en-CA" sz="3600" i="1" dirty="0"/>
              <a:t> mi </a:t>
            </a:r>
            <a:r>
              <a:rPr lang="en-CA" sz="3600" i="1" dirty="0" err="1"/>
              <a:t>consigli</a:t>
            </a:r>
            <a:r>
              <a:rPr lang="en-CA" sz="3600" i="1" dirty="0"/>
              <a:t>, Amore?</a:t>
            </a:r>
            <a:br>
              <a:rPr lang="en-CA" sz="3600" i="1" dirty="0"/>
            </a:br>
            <a:endParaRPr lang="en-CA" sz="3600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9838" y="1825624"/>
            <a:ext cx="4942390" cy="4841393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it-IT" dirty="0"/>
              <a:t>   </a:t>
            </a:r>
            <a:r>
              <a:rPr lang="it-IT" dirty="0">
                <a:solidFill>
                  <a:srgbClr val="C00000"/>
                </a:solidFill>
              </a:rPr>
              <a:t>Che debb'io far</a:t>
            </a:r>
            <a:r>
              <a:rPr lang="it-IT" dirty="0"/>
              <a:t>, che mi consigli, Amore?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it-IT" dirty="0"/>
              <a:t>Tempo è ben di morire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it-IT" dirty="0"/>
              <a:t>ed ò tardato piú ch' i' non vorrei: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it-IT" dirty="0"/>
              <a:t>   </a:t>
            </a:r>
            <a:r>
              <a:rPr lang="it-IT" dirty="0">
                <a:solidFill>
                  <a:srgbClr val="C00000"/>
                </a:solidFill>
              </a:rPr>
              <a:t>Madonna è morta </a:t>
            </a:r>
            <a:r>
              <a:rPr lang="it-IT" dirty="0"/>
              <a:t>ed à seco il mio core,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it-IT" dirty="0"/>
              <a:t>e volendol seguire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it-IT" dirty="0"/>
              <a:t>interromper conven quest' anni rei;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endParaRPr lang="it-IT" dirty="0"/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it-IT" dirty="0"/>
              <a:t>perché mai veder lei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it-IT" dirty="0"/>
              <a:t>di qua non spero, e l' aspettar m' è noia: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it-IT" dirty="0"/>
              <a:t>poscia ch' ogni mia gioia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it-IT" dirty="0"/>
              <a:t>per lo suo dipartire in pianto è volta,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it-IT" dirty="0"/>
              <a:t>ogni dolcezza de mia vita è tolta.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772873" cy="4841392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CA" dirty="0"/>
              <a:t>   What must I do? What do you counsel, Love?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CA" dirty="0"/>
              <a:t>The time has truly come to die,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CA" dirty="0"/>
              <a:t>and I have lingered longer than I wish.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CA" dirty="0"/>
              <a:t>   My lady is dead, and my heart with her: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CA" dirty="0"/>
              <a:t>and if I wish to follow,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CA" dirty="0"/>
              <a:t>I must interrupt this cruel life,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endParaRPr lang="en-CA" dirty="0"/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CA" dirty="0"/>
              <a:t>since I have no more hope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CA" dirty="0"/>
              <a:t>of seeing her here, and waiting galls me.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CA" dirty="0"/>
              <a:t>Now all my joy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CA" dirty="0"/>
              <a:t>has turned to weeping at her going,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CA" dirty="0"/>
              <a:t>all sweetness has been taken from my life.</a:t>
            </a:r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5561635" y="1932972"/>
            <a:ext cx="4282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rgbClr val="FF0000"/>
                </a:solidFill>
              </a:rPr>
              <a:t>a</a:t>
            </a:r>
          </a:p>
          <a:p>
            <a:endParaRPr lang="en-CA" sz="2400" b="1" dirty="0">
              <a:solidFill>
                <a:srgbClr val="FF0000"/>
              </a:solidFill>
            </a:endParaRPr>
          </a:p>
          <a:p>
            <a:endParaRPr lang="en-CA" sz="2400" b="1" dirty="0">
              <a:solidFill>
                <a:srgbClr val="FF0000"/>
              </a:solidFill>
            </a:endParaRPr>
          </a:p>
          <a:p>
            <a:r>
              <a:rPr lang="en-CA" sz="2400" b="1" dirty="0">
                <a:solidFill>
                  <a:srgbClr val="FF0000"/>
                </a:solidFill>
              </a:rPr>
              <a:t>a</a:t>
            </a:r>
          </a:p>
          <a:p>
            <a:endParaRPr lang="en-CA" sz="2400" b="1" dirty="0">
              <a:solidFill>
                <a:srgbClr val="FF0000"/>
              </a:solidFill>
            </a:endParaRPr>
          </a:p>
          <a:p>
            <a:endParaRPr lang="en-CA" sz="2400" b="1" dirty="0">
              <a:solidFill>
                <a:srgbClr val="FF0000"/>
              </a:solidFill>
            </a:endParaRPr>
          </a:p>
          <a:p>
            <a:endParaRPr lang="en-CA" sz="2400" b="1" dirty="0">
              <a:solidFill>
                <a:srgbClr val="FF0000"/>
              </a:solidFill>
            </a:endParaRPr>
          </a:p>
          <a:p>
            <a:r>
              <a:rPr lang="en-CA" sz="2400" b="1" dirty="0">
                <a:solidFill>
                  <a:srgbClr val="FF0000"/>
                </a:solidFill>
              </a:rPr>
              <a:t>b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91924" y="2957333"/>
            <a:ext cx="11372127" cy="1157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91924" y="4375230"/>
            <a:ext cx="11372127" cy="1157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7EF7B-3932-4C75-B6EE-53B93882707D}" type="slidenum">
              <a:rPr lang="en-CA" smtClean="0"/>
              <a:t>57</a:t>
            </a:fld>
            <a:endParaRPr lang="en-CA"/>
          </a:p>
        </p:txBody>
      </p:sp>
      <p:sp>
        <p:nvSpPr>
          <p:cNvPr id="8" name="TextBox 7"/>
          <p:cNvSpPr txBox="1"/>
          <p:nvPr/>
        </p:nvSpPr>
        <p:spPr>
          <a:xfrm>
            <a:off x="439838" y="1047517"/>
            <a:ext cx="9588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Set as both 	</a:t>
            </a:r>
            <a:r>
              <a:rPr lang="en-CA" sz="2400" b="1" dirty="0"/>
              <a:t>Frottola </a:t>
            </a:r>
            <a:r>
              <a:rPr lang="en-CA" sz="2400" dirty="0"/>
              <a:t>(with schematic repetition) and</a:t>
            </a:r>
            <a:br>
              <a:rPr lang="en-CA" sz="2400" dirty="0"/>
            </a:br>
            <a:r>
              <a:rPr lang="en-CA" sz="2400" dirty="0"/>
              <a:t>		</a:t>
            </a:r>
            <a:r>
              <a:rPr lang="en-CA" sz="2400" b="1" dirty="0"/>
              <a:t>Madrigal </a:t>
            </a:r>
            <a:r>
              <a:rPr lang="en-CA" sz="2400" dirty="0"/>
              <a:t>(without repetition)</a:t>
            </a:r>
          </a:p>
        </p:txBody>
      </p:sp>
    </p:spTree>
    <p:extLst>
      <p:ext uri="{BB962C8B-B14F-4D97-AF65-F5344CB8AC3E}">
        <p14:creationId xmlns:p14="http://schemas.microsoft.com/office/powerpoint/2010/main" val="21726788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7EF7B-3932-4C75-B6EE-53B93882707D}" type="slidenum">
              <a:rPr lang="en-CA" smtClean="0"/>
              <a:t>58</a:t>
            </a:fld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08" y="1002666"/>
            <a:ext cx="7983476" cy="31184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29" y="3868658"/>
            <a:ext cx="7975549" cy="298934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216650" y="946150"/>
            <a:ext cx="34925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/>
          <p:cNvSpPr txBox="1"/>
          <p:nvPr/>
        </p:nvSpPr>
        <p:spPr>
          <a:xfrm>
            <a:off x="8394700" y="1383175"/>
            <a:ext cx="330200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i="1" dirty="0"/>
              <a:t>Deh, restate a veder qual è ’l mio male.</a:t>
            </a:r>
          </a:p>
          <a:p>
            <a:endParaRPr lang="it-IT" sz="2800" i="1" dirty="0"/>
          </a:p>
          <a:p>
            <a:r>
              <a:rPr lang="en-CA" sz="2800" i="1" dirty="0"/>
              <a:t>Ah, stay and see how great my suffering is.</a:t>
            </a:r>
          </a:p>
          <a:p>
            <a:endParaRPr lang="en-CA" sz="2800" dirty="0"/>
          </a:p>
          <a:p>
            <a:r>
              <a:rPr lang="en-CA" sz="2800" dirty="0"/>
              <a:t>All </a:t>
            </a:r>
            <a:r>
              <a:rPr lang="en-CA" sz="2800" dirty="0">
                <a:solidFill>
                  <a:srgbClr val="C00000"/>
                </a:solidFill>
              </a:rPr>
              <a:t>homorhythm</a:t>
            </a:r>
            <a:r>
              <a:rPr lang="en-CA" sz="2800" dirty="0"/>
              <a:t>, but also very expressive</a:t>
            </a:r>
          </a:p>
          <a:p>
            <a:endParaRPr lang="en-CA" sz="2800" dirty="0"/>
          </a:p>
          <a:p>
            <a:r>
              <a:rPr lang="en-CA" sz="2800" dirty="0"/>
              <a:t>F164, no. 25</a:t>
            </a:r>
          </a:p>
          <a:p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257808" y="100380"/>
            <a:ext cx="118319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Sebastiano </a:t>
            </a:r>
            <a:r>
              <a:rPr lang="en-CA" sz="3200" dirty="0" err="1"/>
              <a:t>Festa</a:t>
            </a:r>
            <a:r>
              <a:rPr lang="en-CA" sz="3200" dirty="0"/>
              <a:t>, </a:t>
            </a:r>
            <a:r>
              <a:rPr lang="en-CA" sz="3200" i="1" dirty="0"/>
              <a:t>O </a:t>
            </a:r>
            <a:r>
              <a:rPr lang="en-CA" sz="3200" i="1" dirty="0" err="1"/>
              <a:t>passi</a:t>
            </a:r>
            <a:r>
              <a:rPr lang="en-CA" sz="3200" i="1" dirty="0"/>
              <a:t> </a:t>
            </a:r>
            <a:r>
              <a:rPr lang="en-CA" sz="3200" i="1" dirty="0" err="1"/>
              <a:t>sparsi</a:t>
            </a:r>
            <a:r>
              <a:rPr lang="en-CA" sz="3200" i="1" dirty="0"/>
              <a:t> </a:t>
            </a:r>
            <a:r>
              <a:rPr lang="en-CA" sz="3200" dirty="0"/>
              <a:t>(Petrarch), last line (4 times)</a:t>
            </a:r>
            <a:endParaRPr lang="en-CA" sz="3200" i="1" dirty="0"/>
          </a:p>
          <a:p>
            <a:r>
              <a:rPr lang="en-CA" sz="2400" dirty="0">
                <a:solidFill>
                  <a:srgbClr val="FF0000"/>
                </a:solidFill>
              </a:rPr>
              <a:t>Found in 23 sources, until 1573.  Used as the model for Masses by </a:t>
            </a:r>
            <a:r>
              <a:rPr lang="en-CA" sz="2400" dirty="0" err="1">
                <a:solidFill>
                  <a:srgbClr val="FF0000"/>
                </a:solidFill>
              </a:rPr>
              <a:t>Lassus</a:t>
            </a:r>
            <a:r>
              <a:rPr lang="en-CA" sz="2400" dirty="0">
                <a:solidFill>
                  <a:srgbClr val="FF0000"/>
                </a:solidFill>
              </a:rPr>
              <a:t> and </a:t>
            </a:r>
            <a:r>
              <a:rPr lang="en-CA" sz="2400" dirty="0" err="1">
                <a:solidFill>
                  <a:srgbClr val="FF0000"/>
                </a:solidFill>
              </a:rPr>
              <a:t>Sermisy</a:t>
            </a:r>
            <a:r>
              <a:rPr lang="en-CA" sz="2400" dirty="0"/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26715376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74" r="4132" b="29037"/>
          <a:stretch/>
        </p:blipFill>
        <p:spPr>
          <a:xfrm>
            <a:off x="27854" y="3459988"/>
            <a:ext cx="9156657" cy="320124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79" b="30549"/>
          <a:stretch/>
        </p:blipFill>
        <p:spPr>
          <a:xfrm>
            <a:off x="-79094" y="306728"/>
            <a:ext cx="9144000" cy="30499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46557" y="306729"/>
            <a:ext cx="2644815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Madrigal by S. </a:t>
            </a:r>
            <a:r>
              <a:rPr lang="en-CA" sz="2800" dirty="0" err="1"/>
              <a:t>Festa</a:t>
            </a:r>
            <a:r>
              <a:rPr lang="en-CA" sz="2800" dirty="0"/>
              <a:t>, </a:t>
            </a:r>
            <a:r>
              <a:rPr lang="en-CA" sz="2800" i="1" dirty="0"/>
              <a:t>O </a:t>
            </a:r>
            <a:r>
              <a:rPr lang="en-CA" sz="2800" i="1" dirty="0" err="1"/>
              <a:t>passi</a:t>
            </a:r>
            <a:r>
              <a:rPr lang="en-CA" sz="2800" i="1" dirty="0"/>
              <a:t> </a:t>
            </a:r>
            <a:r>
              <a:rPr lang="en-CA" sz="2800" i="1" dirty="0" err="1"/>
              <a:t>sparsi</a:t>
            </a:r>
            <a:r>
              <a:rPr lang="en-CA" sz="2800" i="1" dirty="0"/>
              <a:t> </a:t>
            </a:r>
            <a:r>
              <a:rPr lang="en-CA" sz="2800" dirty="0"/>
              <a:t>(</a:t>
            </a:r>
            <a:r>
              <a:rPr lang="en-CA" sz="2800" dirty="0" err="1"/>
              <a:t>canzona</a:t>
            </a:r>
            <a:r>
              <a:rPr lang="en-CA" sz="2800" dirty="0"/>
              <a:t> by </a:t>
            </a:r>
            <a:r>
              <a:rPr lang="en-CA" sz="2800" dirty="0" err="1"/>
              <a:t>Petrarca</a:t>
            </a:r>
            <a:r>
              <a:rPr lang="en-CA" sz="2800" dirty="0"/>
              <a:t>) in the same small Soprano and Bass partbooks </a:t>
            </a:r>
          </a:p>
          <a:p>
            <a:endParaRPr lang="en-CA" sz="2800" dirty="0"/>
          </a:p>
          <a:p>
            <a:r>
              <a:rPr lang="en-CA" sz="2800" dirty="0"/>
              <a:t>Florence, BNC, </a:t>
            </a:r>
            <a:r>
              <a:rPr lang="en-CA" sz="2800" dirty="0" err="1"/>
              <a:t>Magl</a:t>
            </a:r>
            <a:r>
              <a:rPr lang="en-CA" sz="2800" dirty="0"/>
              <a:t>. XIX 164-167, no. 25.  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7EF7B-3932-4C75-B6EE-53B93882707D}" type="slidenum">
              <a:rPr lang="en-CA" smtClean="0"/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4815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50" y="365125"/>
            <a:ext cx="11442700" cy="2146581"/>
          </a:xfrm>
        </p:spPr>
        <p:txBody>
          <a:bodyPr>
            <a:normAutofit fontScale="90000"/>
          </a:bodyPr>
          <a:lstStyle/>
          <a:p>
            <a:r>
              <a:rPr lang="en-CA" dirty="0"/>
              <a:t>What do sources tell us? </a:t>
            </a:r>
            <a:br>
              <a:rPr lang="en-CA" dirty="0"/>
            </a:br>
            <a:r>
              <a:rPr lang="en-CA" sz="4000" dirty="0">
                <a:solidFill>
                  <a:srgbClr val="FF0000"/>
                </a:solidFill>
              </a:rPr>
              <a:t>Madrigals</a:t>
            </a:r>
            <a:r>
              <a:rPr lang="en-CA" sz="4000" dirty="0"/>
              <a:t> (</a:t>
            </a:r>
            <a:r>
              <a:rPr lang="en-CA" sz="4000" dirty="0">
                <a:solidFill>
                  <a:srgbClr val="FF0000"/>
                </a:solidFill>
              </a:rPr>
              <a:t>Canzone</a:t>
            </a:r>
            <a:r>
              <a:rPr lang="en-CA" sz="4000" dirty="0"/>
              <a:t>) and </a:t>
            </a:r>
            <a:r>
              <a:rPr lang="en-CA" sz="4000" dirty="0">
                <a:solidFill>
                  <a:srgbClr val="FF0000"/>
                </a:solidFill>
              </a:rPr>
              <a:t>motets</a:t>
            </a:r>
            <a:r>
              <a:rPr lang="en-CA" sz="4000" dirty="0"/>
              <a:t> are included in the same sources</a:t>
            </a:r>
            <a:br>
              <a:rPr lang="en-CA" sz="4000" dirty="0"/>
            </a:br>
            <a:endParaRPr lang="en-CA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499" y="2187615"/>
            <a:ext cx="10995949" cy="3989348"/>
          </a:xfrm>
        </p:spPr>
        <p:txBody>
          <a:bodyPr>
            <a:normAutofit/>
          </a:bodyPr>
          <a:lstStyle/>
          <a:p>
            <a:r>
              <a:rPr lang="en-CA" i="1" dirty="0" err="1">
                <a:solidFill>
                  <a:srgbClr val="FF0000"/>
                </a:solidFill>
              </a:rPr>
              <a:t>Motetti</a:t>
            </a:r>
            <a:r>
              <a:rPr lang="en-CA" i="1" dirty="0"/>
              <a:t> e </a:t>
            </a:r>
            <a:r>
              <a:rPr lang="en-CA" i="1" dirty="0">
                <a:solidFill>
                  <a:srgbClr val="FF0000"/>
                </a:solidFill>
              </a:rPr>
              <a:t>Canzone</a:t>
            </a:r>
            <a:r>
              <a:rPr lang="en-CA" i="1" dirty="0"/>
              <a:t> I </a:t>
            </a:r>
            <a:r>
              <a:rPr lang="en-CA" dirty="0"/>
              <a:t>(Rome, 1520), </a:t>
            </a:r>
            <a:r>
              <a:rPr lang="en-CA" dirty="0">
                <a:solidFill>
                  <a:srgbClr val="FF0000"/>
                </a:solidFill>
              </a:rPr>
              <a:t>a lot of motets</a:t>
            </a:r>
            <a:r>
              <a:rPr lang="en-CA" dirty="0"/>
              <a:t>, a few </a:t>
            </a:r>
            <a:r>
              <a:rPr lang="en-CA" dirty="0">
                <a:solidFill>
                  <a:srgbClr val="FF0000"/>
                </a:solidFill>
              </a:rPr>
              <a:t>madrigals</a:t>
            </a:r>
          </a:p>
          <a:p>
            <a:r>
              <a:rPr lang="en-CA" dirty="0"/>
              <a:t>Florence 164 (c. 1522), </a:t>
            </a:r>
            <a:r>
              <a:rPr lang="en-CA" dirty="0">
                <a:solidFill>
                  <a:srgbClr val="FF0000"/>
                </a:solidFill>
              </a:rPr>
              <a:t>madrigals, </a:t>
            </a:r>
            <a:r>
              <a:rPr lang="en-CA" dirty="0" err="1"/>
              <a:t>villotte</a:t>
            </a:r>
            <a:r>
              <a:rPr lang="en-CA" dirty="0"/>
              <a:t> and </a:t>
            </a:r>
            <a:r>
              <a:rPr lang="en-CA" dirty="0" err="1"/>
              <a:t>frottole</a:t>
            </a:r>
            <a:r>
              <a:rPr lang="en-CA" dirty="0"/>
              <a:t>, chansons,  and </a:t>
            </a:r>
            <a:r>
              <a:rPr lang="en-CA" dirty="0">
                <a:solidFill>
                  <a:srgbClr val="FF0000"/>
                </a:solidFill>
              </a:rPr>
              <a:t>motets</a:t>
            </a:r>
            <a:endParaRPr lang="en-CA" dirty="0"/>
          </a:p>
          <a:p>
            <a:r>
              <a:rPr lang="en-CA" dirty="0"/>
              <a:t>Chicago, Newberry Library (c. 1527); Verdelot </a:t>
            </a:r>
            <a:r>
              <a:rPr lang="en-CA" dirty="0">
                <a:solidFill>
                  <a:srgbClr val="FF0000"/>
                </a:solidFill>
              </a:rPr>
              <a:t>madrigals </a:t>
            </a:r>
            <a:r>
              <a:rPr lang="en-CA" dirty="0"/>
              <a:t>and </a:t>
            </a:r>
            <a:r>
              <a:rPr lang="en-CA" dirty="0">
                <a:solidFill>
                  <a:srgbClr val="FF0000"/>
                </a:solidFill>
              </a:rPr>
              <a:t>motets</a:t>
            </a:r>
            <a:r>
              <a:rPr lang="en-CA" dirty="0"/>
              <a:t> by many composers, including Verdelot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7EF7B-3932-4C75-B6EE-53B93882707D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03927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131"/>
          </a:xfrm>
        </p:spPr>
        <p:txBody>
          <a:bodyPr/>
          <a:lstStyle/>
          <a:p>
            <a:r>
              <a:rPr lang="en-CA" dirty="0"/>
              <a:t>Genre and musical style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2321" y="1417320"/>
            <a:ext cx="8494788" cy="52984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Musical genres of vocal music are characterized by </a:t>
            </a:r>
          </a:p>
          <a:p>
            <a:r>
              <a:rPr lang="en-CA" dirty="0"/>
              <a:t>Text types</a:t>
            </a:r>
          </a:p>
          <a:p>
            <a:pPr marL="0" indent="0" algn="ctr">
              <a:buNone/>
            </a:pPr>
            <a:r>
              <a:rPr lang="en-CA" b="1" dirty="0"/>
              <a:t>and</a:t>
            </a:r>
          </a:p>
          <a:p>
            <a:r>
              <a:rPr lang="en-CA" dirty="0"/>
              <a:t>Features of musical style, </a:t>
            </a:r>
            <a:r>
              <a:rPr lang="en-CA" i="1" dirty="0"/>
              <a:t>including</a:t>
            </a:r>
          </a:p>
          <a:p>
            <a:pPr lvl="1"/>
            <a:r>
              <a:rPr lang="en-CA" sz="2600" dirty="0"/>
              <a:t>Form</a:t>
            </a:r>
          </a:p>
          <a:p>
            <a:pPr lvl="1"/>
            <a:r>
              <a:rPr lang="en-CA" sz="2600" dirty="0"/>
              <a:t>Melody and text-setting</a:t>
            </a:r>
          </a:p>
          <a:p>
            <a:pPr lvl="1"/>
            <a:r>
              <a:rPr lang="en-CA" sz="2600" dirty="0"/>
              <a:t>Texture</a:t>
            </a:r>
          </a:p>
          <a:p>
            <a:pPr lvl="1"/>
            <a:r>
              <a:rPr lang="en-CA" sz="2600" dirty="0"/>
              <a:t>Counterpoint</a:t>
            </a:r>
          </a:p>
          <a:p>
            <a:pPr lvl="1"/>
            <a:r>
              <a:rPr lang="en-CA" sz="2600" dirty="0"/>
              <a:t>Length</a:t>
            </a:r>
          </a:p>
          <a:p>
            <a:pPr marL="457200" lvl="1" indent="0">
              <a:buNone/>
            </a:pPr>
            <a:endParaRPr lang="en-CA" sz="2600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7EF7B-3932-4C75-B6EE-53B93882707D}" type="slidenum">
              <a:rPr lang="en-CA" smtClean="0"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8547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50" y="1356659"/>
            <a:ext cx="11442700" cy="1155047"/>
          </a:xfrm>
        </p:spPr>
        <p:txBody>
          <a:bodyPr>
            <a:normAutofit fontScale="90000"/>
          </a:bodyPr>
          <a:lstStyle/>
          <a:p>
            <a:r>
              <a:rPr lang="en-CA" dirty="0"/>
              <a:t>What do sources tell us? </a:t>
            </a:r>
            <a:br>
              <a:rPr lang="en-CA" dirty="0"/>
            </a:br>
            <a:r>
              <a:rPr lang="en-CA" sz="4000" dirty="0"/>
              <a:t>Madrigals are found in the first </a:t>
            </a:r>
            <a:r>
              <a:rPr lang="en-CA" sz="4000" dirty="0">
                <a:solidFill>
                  <a:schemeClr val="accent6"/>
                </a:solidFill>
              </a:rPr>
              <a:t>single-composer print </a:t>
            </a:r>
            <a:r>
              <a:rPr lang="en-CA" sz="4000" dirty="0"/>
              <a:t>for secular music (earlier single-composer prints are sacred Masses and laude)</a:t>
            </a:r>
            <a:br>
              <a:rPr lang="en-CA" sz="4000" dirty="0"/>
            </a:br>
            <a:br>
              <a:rPr lang="en-CA" sz="4000" dirty="0"/>
            </a:br>
            <a:endParaRPr lang="en-CA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499" y="2808941"/>
            <a:ext cx="11275751" cy="336802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>
              <a:solidFill>
                <a:srgbClr val="00B050"/>
              </a:solidFill>
            </a:endParaRPr>
          </a:p>
          <a:p>
            <a:r>
              <a:rPr lang="en-CA" dirty="0">
                <a:solidFill>
                  <a:schemeClr val="accent6"/>
                </a:solidFill>
              </a:rPr>
              <a:t>Pisano, </a:t>
            </a:r>
            <a:r>
              <a:rPr lang="en-CA" i="1" dirty="0"/>
              <a:t>Musica </a:t>
            </a:r>
            <a:r>
              <a:rPr lang="en-CA" i="1" dirty="0" err="1"/>
              <a:t>sopra</a:t>
            </a:r>
            <a:r>
              <a:rPr lang="en-CA" i="1" dirty="0"/>
              <a:t> le Canzone del </a:t>
            </a:r>
            <a:r>
              <a:rPr lang="en-CA" i="1" dirty="0" err="1"/>
              <a:t>petrarcha</a:t>
            </a:r>
            <a:r>
              <a:rPr lang="en-CA" dirty="0"/>
              <a:t> (Petrucci, </a:t>
            </a:r>
            <a:r>
              <a:rPr lang="en-CA" dirty="0" err="1"/>
              <a:t>Fossombrone</a:t>
            </a:r>
            <a:r>
              <a:rPr lang="en-CA" dirty="0"/>
              <a:t>, 1520)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7EF7B-3932-4C75-B6EE-53B93882707D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9497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Similarities between madrigals and motets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Text: both are “high-</a:t>
            </a:r>
            <a:r>
              <a:rPr lang="en-CA" dirty="0" err="1"/>
              <a:t>style”serious</a:t>
            </a:r>
            <a:r>
              <a:rPr lang="en-CA" dirty="0"/>
              <a:t> genres</a:t>
            </a:r>
          </a:p>
          <a:p>
            <a:pPr lvl="1"/>
            <a:r>
              <a:rPr lang="en-CA" dirty="0"/>
              <a:t>Latin-texted sacred music is at the top of the genre hierarchy (</a:t>
            </a:r>
            <a:r>
              <a:rPr lang="en-CA" dirty="0" err="1"/>
              <a:t>Tinctoris</a:t>
            </a:r>
            <a:r>
              <a:rPr lang="en-CA" dirty="0"/>
              <a:t> and </a:t>
            </a:r>
            <a:r>
              <a:rPr lang="en-CA" dirty="0" err="1"/>
              <a:t>Cortese</a:t>
            </a:r>
            <a:r>
              <a:rPr lang="en-CA" dirty="0"/>
              <a:t>)</a:t>
            </a:r>
          </a:p>
          <a:p>
            <a:pPr lvl="1"/>
            <a:r>
              <a:rPr lang="en-CA" dirty="0"/>
              <a:t>Early madrigals set high-style Italian texts: mostly Petrarch, plus new texts</a:t>
            </a:r>
          </a:p>
          <a:p>
            <a:r>
              <a:rPr lang="en-CA" dirty="0"/>
              <a:t>Form: both are through-composed, and avoid schematic repetition </a:t>
            </a:r>
          </a:p>
          <a:p>
            <a:r>
              <a:rPr lang="en-CA" dirty="0"/>
              <a:t>Both have varied textures, including imitation and homorhythm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C9E8C-2D03-4FAC-BF98-43093B1B2A2F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1455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7835"/>
          <a:stretch/>
        </p:blipFill>
        <p:spPr>
          <a:xfrm>
            <a:off x="386080" y="267356"/>
            <a:ext cx="6979920" cy="24871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6783"/>
          <a:stretch/>
        </p:blipFill>
        <p:spPr>
          <a:xfrm>
            <a:off x="7127241" y="71120"/>
            <a:ext cx="2702560" cy="27138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r="95223"/>
          <a:stretch/>
        </p:blipFill>
        <p:spPr>
          <a:xfrm>
            <a:off x="113030" y="2673985"/>
            <a:ext cx="440690" cy="29972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61039"/>
          <a:stretch/>
        </p:blipFill>
        <p:spPr>
          <a:xfrm>
            <a:off x="560004" y="2673985"/>
            <a:ext cx="3641157" cy="30366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5146" b="14923"/>
          <a:stretch/>
        </p:blipFill>
        <p:spPr>
          <a:xfrm>
            <a:off x="4031357" y="2658745"/>
            <a:ext cx="9035674" cy="285305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 rot="10800000" flipV="1">
            <a:off x="350520" y="5519558"/>
            <a:ext cx="113309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dirty="0"/>
              <a:t>B. Pisano, </a:t>
            </a:r>
            <a:r>
              <a:rPr lang="en-CA" sz="2800" i="1" dirty="0" err="1"/>
              <a:t>Che</a:t>
            </a:r>
            <a:r>
              <a:rPr lang="en-CA" sz="2800" i="1" dirty="0"/>
              <a:t> </a:t>
            </a:r>
            <a:r>
              <a:rPr lang="en-CA" sz="2800" i="1" dirty="0" err="1"/>
              <a:t>degg’io</a:t>
            </a:r>
            <a:r>
              <a:rPr lang="en-CA" sz="2800" i="1" dirty="0"/>
              <a:t> far</a:t>
            </a:r>
            <a:r>
              <a:rPr lang="en-CA" sz="2800" dirty="0"/>
              <a:t>, </a:t>
            </a:r>
            <a:r>
              <a:rPr lang="en-CA" sz="2800" b="1" dirty="0"/>
              <a:t>Madrigal</a:t>
            </a:r>
            <a:r>
              <a:rPr lang="en-CA" sz="2800" dirty="0"/>
              <a:t> (from Pisano, </a:t>
            </a:r>
            <a:r>
              <a:rPr lang="en-CA" sz="2800" i="1" dirty="0"/>
              <a:t>Musica </a:t>
            </a:r>
            <a:r>
              <a:rPr lang="en-CA" sz="2800" i="1" dirty="0" err="1"/>
              <a:t>sopra</a:t>
            </a:r>
            <a:r>
              <a:rPr lang="en-CA" sz="2800" i="1" dirty="0"/>
              <a:t> le Canzone del </a:t>
            </a:r>
            <a:r>
              <a:rPr lang="en-CA" sz="2800" i="1" dirty="0" err="1"/>
              <a:t>petrarcha</a:t>
            </a:r>
            <a:r>
              <a:rPr lang="en-CA" sz="2800" dirty="0"/>
              <a:t>, 1520, and Florence 164, no. 12)</a:t>
            </a:r>
          </a:p>
          <a:p>
            <a:r>
              <a:rPr lang="en-CA" sz="2800" b="1" dirty="0"/>
              <a:t>No schematic repetition, varied texture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3720" y="36523"/>
            <a:ext cx="9562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0070C0"/>
                </a:solidFill>
              </a:rPr>
              <a:t>Imitation                                                                                 Cadence 4 vv.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30960" y="2514600"/>
            <a:ext cx="1105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C00000"/>
                </a:solidFill>
              </a:rPr>
              <a:t>New material for “Madonna” – slower, sad;       imitation/homorhythm, 3 </a:t>
            </a:r>
            <a:r>
              <a:rPr lang="en-CA" sz="2400" dirty="0" err="1">
                <a:solidFill>
                  <a:srgbClr val="C00000"/>
                </a:solidFill>
              </a:rPr>
              <a:t>vv</a:t>
            </a:r>
            <a:endParaRPr lang="en-CA" sz="2400" dirty="0">
              <a:solidFill>
                <a:srgbClr val="C0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7EF7B-3932-4C75-B6EE-53B93882707D}" type="slidenum">
              <a:rPr lang="en-CA" smtClean="0"/>
              <a:t>9</a:t>
            </a:fld>
            <a:endParaRPr lang="en-CA" dirty="0"/>
          </a:p>
        </p:txBody>
      </p:sp>
      <p:sp>
        <p:nvSpPr>
          <p:cNvPr id="3" name="TextBox 2"/>
          <p:cNvSpPr txBox="1"/>
          <p:nvPr/>
        </p:nvSpPr>
        <p:spPr>
          <a:xfrm>
            <a:off x="9965803" y="954911"/>
            <a:ext cx="1851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6 measures omitted here </a:t>
            </a:r>
          </a:p>
        </p:txBody>
      </p:sp>
    </p:spTree>
    <p:extLst>
      <p:ext uri="{BB962C8B-B14F-4D97-AF65-F5344CB8AC3E}">
        <p14:creationId xmlns:p14="http://schemas.microsoft.com/office/powerpoint/2010/main" val="3976529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5085</TotalTime>
  <Words>3442</Words>
  <Application>Microsoft Macintosh PowerPoint</Application>
  <PresentationFormat>Widescreen</PresentationFormat>
  <Paragraphs>600</Paragraphs>
  <Slides>60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Book Antiqua</vt:lpstr>
      <vt:lpstr>Calibri</vt:lpstr>
      <vt:lpstr>Wingdings</vt:lpstr>
      <vt:lpstr>Office Theme</vt:lpstr>
      <vt:lpstr>PowerPoint Presentation</vt:lpstr>
      <vt:lpstr>The origins of the madrigal </vt:lpstr>
      <vt:lpstr>Finding the origins: what happened before Verdelot?  </vt:lpstr>
      <vt:lpstr>My hypothesis</vt:lpstr>
      <vt:lpstr>What do sources tell us?  Madrigals are the first Italian secular genre to be copied and printed in partbooks (previously used only for Masses and motets)  </vt:lpstr>
      <vt:lpstr>What do sources tell us?  Madrigals (Canzone) and motets are included in the same sources </vt:lpstr>
      <vt:lpstr>What do sources tell us?  Madrigals are found in the first single-composer print for secular music (earlier single-composer prints are sacred Masses and laude)  </vt:lpstr>
      <vt:lpstr>Similarities between madrigals and motets</vt:lpstr>
      <vt:lpstr>PowerPoint Presentation</vt:lpstr>
      <vt:lpstr>Carpentras, Miserere mei deus, F 164,  n. 78</vt:lpstr>
      <vt:lpstr>How can we test this hypothesis?</vt:lpstr>
      <vt:lpstr>Florence 164 (set of 4 partbooks); all for 4 voices Physical organization reveals genre distinctions between madrigals and other genres</vt:lpstr>
      <vt:lpstr>Florence 164, Part 1: 27 Madrigals </vt:lpstr>
      <vt:lpstr>Florence 164, Part 2: 19 pieces, 13 Villotte, 4 Frottole</vt:lpstr>
      <vt:lpstr>Pesenti, Villotta, Quando lo pomo (quotes “O traditora”); Florence 164, no. 32 Imitation and homorhythm; repeated notes; cites popular song in Tenor </vt:lpstr>
      <vt:lpstr>Florence 164, Part 4: 12 Motets   </vt:lpstr>
      <vt:lpstr>Genre classification – using the computer</vt:lpstr>
      <vt:lpstr>What is a “feature”?</vt:lpstr>
      <vt:lpstr>Example: Range</vt:lpstr>
      <vt:lpstr>Example: Pitch Class Histogram (set of related values</vt:lpstr>
      <vt:lpstr>jSymbolic 2.2</vt:lpstr>
      <vt:lpstr>jSymbolic 2.2</vt:lpstr>
      <vt:lpstr>Our experiment: pieces from F 164</vt:lpstr>
      <vt:lpstr>Methodology</vt:lpstr>
      <vt:lpstr>Genre Classification results</vt:lpstr>
      <vt:lpstr>First set of experimental conclusions</vt:lpstr>
      <vt:lpstr>Caveats</vt:lpstr>
      <vt:lpstr>But how do the genres differ?</vt:lpstr>
      <vt:lpstr>A priori expectations (1/3)</vt:lpstr>
      <vt:lpstr>A priori expectations (2/3)</vt:lpstr>
      <vt:lpstr>A priori expectations (3/3)</vt:lpstr>
      <vt:lpstr>Were our expectations correct?</vt:lpstr>
      <vt:lpstr>Expectations vs. reality</vt:lpstr>
      <vt:lpstr>(Free) diving into the feature values</vt:lpstr>
      <vt:lpstr>Novel insights revealed (1/3)</vt:lpstr>
      <vt:lpstr>Novel insights revealed (2/3)</vt:lpstr>
      <vt:lpstr>Novel insights revealed (3/3)</vt:lpstr>
      <vt:lpstr>Madrigal, B. Pisano, Che deggio far, cantus Florence 164 no. 12 (madrigal section)</vt:lpstr>
      <vt:lpstr>Carpentras, Miserere mei deus, F 164,  n. 78 Altus (pt. 4, motets)</vt:lpstr>
      <vt:lpstr>Pesenti, Villotta, Quando lo pomo, Florence 164, no. 32 (villotta and frottola section), altus </vt:lpstr>
      <vt:lpstr>Caveats</vt:lpstr>
      <vt:lpstr>What did we learn?</vt:lpstr>
      <vt:lpstr>What does jSymbolic tell us about the origins of the madrigal?</vt:lpstr>
      <vt:lpstr>Thanks to: </vt:lpstr>
      <vt:lpstr>PowerPoint Presentation</vt:lpstr>
      <vt:lpstr>PowerPoint Presentation</vt:lpstr>
      <vt:lpstr>PowerPoint Presentation</vt:lpstr>
      <vt:lpstr>Our corpus: 12 composers, + 10 anon. pieces</vt:lpstr>
      <vt:lpstr>The First Madrigalists: Composers whose music is found in Florentine manuscripts</vt:lpstr>
      <vt:lpstr>Can we distinguish these genres in F164?</vt:lpstr>
      <vt:lpstr>Can we distinguish these genres in F164?</vt:lpstr>
      <vt:lpstr>Motet by Josquin Desprez,  Missus est Gabriel angelus (F164 no. 79, from the JRP) </vt:lpstr>
      <vt:lpstr>PowerPoint Presentation</vt:lpstr>
      <vt:lpstr>PowerPoint Presentation</vt:lpstr>
      <vt:lpstr>Frottola in small choirbook format, one opening Petrucci, Frottole Libro Septimo, Venice 1507 </vt:lpstr>
      <vt:lpstr>Pesenti, Villotta, Quando lo pomo (quotes “O traditora”); Florence 164, no. 32 Imitation and homorhythm; repeated notes; cites popular song in Tenor </vt:lpstr>
      <vt:lpstr>Petrarca, no. 268, first stanza of canzone Che debb’io far? che mi consigli, Amore? </vt:lpstr>
      <vt:lpstr>PowerPoint Presentation</vt:lpstr>
      <vt:lpstr>PowerPoint Presentation</vt:lpstr>
      <vt:lpstr>Genre and musical style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Cumming, Prof.</dc:creator>
  <cp:lastModifiedBy>Ichiro Fujinaga, Prof.</cp:lastModifiedBy>
  <cp:revision>196</cp:revision>
  <dcterms:created xsi:type="dcterms:W3CDTF">2018-06-18T20:19:30Z</dcterms:created>
  <dcterms:modified xsi:type="dcterms:W3CDTF">2018-12-01T18:18:55Z</dcterms:modified>
</cp:coreProperties>
</file>